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Tahoma"/>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juIrFGstupK3Kp2EMlKvjb3/mA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Tahoma-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Tahoma-bold.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b7a808fdf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b7a808fdf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2ee6875a22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12ee6875a22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2ee6875a22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12ee6875a22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2ee6875a22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12ee6875a22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2ee6875a22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12ee6875a22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2ee6875a22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12ee6875a22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2ee6875a22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12ee6875a22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2ee6875a22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12ee6875a22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2ee6875a22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12ee6875a22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2ee6875a22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12ee6875a22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2ee6875a22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12ee6875a22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2ee6875a2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12ee6875a2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2ee6875a22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12ee6875a22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2ee6875a22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12ee6875a22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2ee6875a22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12ee6875a22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2ee6875a22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12ee6875a22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2ee6875a22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12ee6875a22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ee6875a22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12ee6875a22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2ee6875a22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12ee6875a22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2ee6875a22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12ee6875a22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2ee6875a22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12ee6875a22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2ee6875a22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12ee6875a22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2ee6875a22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12ee6875a22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screenshot of a video game&#10;&#10;Description automatically generated with medium confidence" id="17" name="Google Shape;17;p2"/>
          <p:cNvPicPr preferRelativeResize="0"/>
          <p:nvPr/>
        </p:nvPicPr>
        <p:blipFill rotWithShape="1">
          <a:blip r:embed="rId2">
            <a:alphaModFix/>
          </a:blip>
          <a:srcRect b="33732" l="8371" r="3926" t="33131"/>
          <a:stretch/>
        </p:blipFill>
        <p:spPr>
          <a:xfrm>
            <a:off x="0" y="6064600"/>
            <a:ext cx="3276601" cy="656875"/>
          </a:xfrm>
          <a:prstGeom prst="rect">
            <a:avLst/>
          </a:prstGeom>
          <a:noFill/>
          <a:ln>
            <a:noFill/>
          </a:ln>
        </p:spPr>
      </p:pic>
      <p:pic>
        <p:nvPicPr>
          <p:cNvPr descr="Graphical user interface, text, application&#10;&#10;Description automatically generated" id="18" name="Google Shape;18;p2"/>
          <p:cNvPicPr preferRelativeResize="0"/>
          <p:nvPr/>
        </p:nvPicPr>
        <p:blipFill rotWithShape="1">
          <a:blip r:embed="rId3">
            <a:alphaModFix/>
          </a:blip>
          <a:srcRect b="12857" l="3360" r="3847" t="11279"/>
          <a:stretch/>
        </p:blipFill>
        <p:spPr>
          <a:xfrm>
            <a:off x="9339943" y="6023227"/>
            <a:ext cx="2852057" cy="66624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screenshot of a video game&#10;&#10;Description automatically generated with medium confidence" id="92" name="Google Shape;92;p11"/>
          <p:cNvPicPr preferRelativeResize="0"/>
          <p:nvPr/>
        </p:nvPicPr>
        <p:blipFill rotWithShape="1">
          <a:blip r:embed="rId2">
            <a:alphaModFix/>
          </a:blip>
          <a:srcRect b="33732" l="8371" r="3926" t="33131"/>
          <a:stretch/>
        </p:blipFill>
        <p:spPr>
          <a:xfrm>
            <a:off x="0" y="6064600"/>
            <a:ext cx="3276601" cy="656875"/>
          </a:xfrm>
          <a:prstGeom prst="rect">
            <a:avLst/>
          </a:prstGeom>
          <a:noFill/>
          <a:ln>
            <a:noFill/>
          </a:ln>
        </p:spPr>
      </p:pic>
      <p:pic>
        <p:nvPicPr>
          <p:cNvPr descr="Graphical user interface, text, application&#10;&#10;Description automatically generated" id="93" name="Google Shape;93;p11"/>
          <p:cNvPicPr preferRelativeResize="0"/>
          <p:nvPr/>
        </p:nvPicPr>
        <p:blipFill rotWithShape="1">
          <a:blip r:embed="rId3">
            <a:alphaModFix/>
          </a:blip>
          <a:srcRect b="12857" l="3360" r="3847" t="11279"/>
          <a:stretch/>
        </p:blipFill>
        <p:spPr>
          <a:xfrm>
            <a:off x="9339943" y="6023227"/>
            <a:ext cx="2852057" cy="66624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4" name="Shape 94"/>
        <p:cNvGrpSpPr/>
        <p:nvPr/>
      </p:nvGrpSpPr>
      <p:grpSpPr>
        <a:xfrm>
          <a:off x="0" y="0"/>
          <a:ext cx="0" cy="0"/>
          <a:chOff x="0" y="0"/>
          <a:chExt cx="0" cy="0"/>
        </a:xfrm>
      </p:grpSpPr>
      <p:sp>
        <p:nvSpPr>
          <p:cNvPr id="95" name="Google Shape;9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screenshot of a video game&#10;&#10;Description automatically generated with medium confidence" id="100" name="Google Shape;100;p12"/>
          <p:cNvPicPr preferRelativeResize="0"/>
          <p:nvPr/>
        </p:nvPicPr>
        <p:blipFill rotWithShape="1">
          <a:blip r:embed="rId2">
            <a:alphaModFix/>
          </a:blip>
          <a:srcRect b="33732" l="8371" r="3926" t="33131"/>
          <a:stretch/>
        </p:blipFill>
        <p:spPr>
          <a:xfrm>
            <a:off x="0" y="6064600"/>
            <a:ext cx="3276601" cy="656875"/>
          </a:xfrm>
          <a:prstGeom prst="rect">
            <a:avLst/>
          </a:prstGeom>
          <a:noFill/>
          <a:ln>
            <a:noFill/>
          </a:ln>
        </p:spPr>
      </p:pic>
      <p:pic>
        <p:nvPicPr>
          <p:cNvPr descr="Graphical user interface, text, application&#10;&#10;Description automatically generated" id="101" name="Google Shape;101;p12"/>
          <p:cNvPicPr preferRelativeResize="0"/>
          <p:nvPr/>
        </p:nvPicPr>
        <p:blipFill rotWithShape="1">
          <a:blip r:embed="rId3">
            <a:alphaModFix/>
          </a:blip>
          <a:srcRect b="12857" l="3360" r="3847" t="11279"/>
          <a:stretch/>
        </p:blipFill>
        <p:spPr>
          <a:xfrm>
            <a:off x="9339943" y="6023227"/>
            <a:ext cx="2852057" cy="6662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screenshot of a video game&#10;&#10;Description automatically generated with medium confidence" id="25" name="Google Shape;25;p3"/>
          <p:cNvPicPr preferRelativeResize="0"/>
          <p:nvPr/>
        </p:nvPicPr>
        <p:blipFill rotWithShape="1">
          <a:blip r:embed="rId2">
            <a:alphaModFix/>
          </a:blip>
          <a:srcRect b="33732" l="8371" r="3926" t="33131"/>
          <a:stretch/>
        </p:blipFill>
        <p:spPr>
          <a:xfrm>
            <a:off x="0" y="6064600"/>
            <a:ext cx="3276601" cy="656875"/>
          </a:xfrm>
          <a:prstGeom prst="rect">
            <a:avLst/>
          </a:prstGeom>
          <a:noFill/>
          <a:ln>
            <a:noFill/>
          </a:ln>
        </p:spPr>
      </p:pic>
      <p:pic>
        <p:nvPicPr>
          <p:cNvPr descr="Graphical user interface, text, application&#10;&#10;Description automatically generated" id="26" name="Google Shape;26;p3"/>
          <p:cNvPicPr preferRelativeResize="0"/>
          <p:nvPr/>
        </p:nvPicPr>
        <p:blipFill rotWithShape="1">
          <a:blip r:embed="rId3">
            <a:alphaModFix/>
          </a:blip>
          <a:srcRect b="12857" l="3360" r="3847" t="11279"/>
          <a:stretch/>
        </p:blipFill>
        <p:spPr>
          <a:xfrm>
            <a:off x="9339943" y="6023227"/>
            <a:ext cx="2852057" cy="66624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screenshot of a video game&#10;&#10;Description automatically generated with medium confidence" id="33" name="Google Shape;33;p4"/>
          <p:cNvPicPr preferRelativeResize="0"/>
          <p:nvPr/>
        </p:nvPicPr>
        <p:blipFill rotWithShape="1">
          <a:blip r:embed="rId2">
            <a:alphaModFix/>
          </a:blip>
          <a:srcRect b="33732" l="8371" r="3926" t="33131"/>
          <a:stretch/>
        </p:blipFill>
        <p:spPr>
          <a:xfrm>
            <a:off x="0" y="6064600"/>
            <a:ext cx="3276601" cy="656875"/>
          </a:xfrm>
          <a:prstGeom prst="rect">
            <a:avLst/>
          </a:prstGeom>
          <a:noFill/>
          <a:ln>
            <a:noFill/>
          </a:ln>
        </p:spPr>
      </p:pic>
      <p:pic>
        <p:nvPicPr>
          <p:cNvPr descr="Graphical user interface, text, application&#10;&#10;Description automatically generated" id="34" name="Google Shape;34;p4"/>
          <p:cNvPicPr preferRelativeResize="0"/>
          <p:nvPr/>
        </p:nvPicPr>
        <p:blipFill rotWithShape="1">
          <a:blip r:embed="rId3">
            <a:alphaModFix/>
          </a:blip>
          <a:srcRect b="12857" l="3360" r="3847" t="11279"/>
          <a:stretch/>
        </p:blipFill>
        <p:spPr>
          <a:xfrm>
            <a:off x="9339943" y="6023227"/>
            <a:ext cx="2852057" cy="66624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screenshot of a video game&#10;&#10;Description automatically generated with medium confidence" id="42" name="Google Shape;42;p5"/>
          <p:cNvPicPr preferRelativeResize="0"/>
          <p:nvPr/>
        </p:nvPicPr>
        <p:blipFill rotWithShape="1">
          <a:blip r:embed="rId2">
            <a:alphaModFix/>
          </a:blip>
          <a:srcRect b="33732" l="8371" r="3926" t="33131"/>
          <a:stretch/>
        </p:blipFill>
        <p:spPr>
          <a:xfrm>
            <a:off x="0" y="6064600"/>
            <a:ext cx="3276601" cy="656875"/>
          </a:xfrm>
          <a:prstGeom prst="rect">
            <a:avLst/>
          </a:prstGeom>
          <a:noFill/>
          <a:ln>
            <a:noFill/>
          </a:ln>
        </p:spPr>
      </p:pic>
      <p:pic>
        <p:nvPicPr>
          <p:cNvPr descr="Graphical user interface, text, application&#10;&#10;Description automatically generated" id="43" name="Google Shape;43;p5"/>
          <p:cNvPicPr preferRelativeResize="0"/>
          <p:nvPr/>
        </p:nvPicPr>
        <p:blipFill rotWithShape="1">
          <a:blip r:embed="rId3">
            <a:alphaModFix/>
          </a:blip>
          <a:srcRect b="12857" l="3360" r="3847" t="11279"/>
          <a:stretch/>
        </p:blipFill>
        <p:spPr>
          <a:xfrm>
            <a:off x="9339943" y="6023227"/>
            <a:ext cx="2852057" cy="66624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screenshot of a video game&#10;&#10;Description automatically generated with medium confidence" id="53" name="Google Shape;53;p6"/>
          <p:cNvPicPr preferRelativeResize="0"/>
          <p:nvPr/>
        </p:nvPicPr>
        <p:blipFill rotWithShape="1">
          <a:blip r:embed="rId2">
            <a:alphaModFix/>
          </a:blip>
          <a:srcRect b="33732" l="8371" r="3926" t="33131"/>
          <a:stretch/>
        </p:blipFill>
        <p:spPr>
          <a:xfrm>
            <a:off x="0" y="6064600"/>
            <a:ext cx="3276601" cy="656875"/>
          </a:xfrm>
          <a:prstGeom prst="rect">
            <a:avLst/>
          </a:prstGeom>
          <a:noFill/>
          <a:ln>
            <a:noFill/>
          </a:ln>
        </p:spPr>
      </p:pic>
      <p:pic>
        <p:nvPicPr>
          <p:cNvPr descr="Graphical user interface, text, application&#10;&#10;Description automatically generated" id="54" name="Google Shape;54;p6"/>
          <p:cNvPicPr preferRelativeResize="0"/>
          <p:nvPr/>
        </p:nvPicPr>
        <p:blipFill rotWithShape="1">
          <a:blip r:embed="rId3">
            <a:alphaModFix/>
          </a:blip>
          <a:srcRect b="12857" l="3360" r="3847" t="11279"/>
          <a:stretch/>
        </p:blipFill>
        <p:spPr>
          <a:xfrm>
            <a:off x="9339943" y="6023227"/>
            <a:ext cx="2852057" cy="66624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screenshot of a video game&#10;&#10;Description automatically generated with medium confidence" id="60" name="Google Shape;60;p7"/>
          <p:cNvPicPr preferRelativeResize="0"/>
          <p:nvPr/>
        </p:nvPicPr>
        <p:blipFill rotWithShape="1">
          <a:blip r:embed="rId2">
            <a:alphaModFix/>
          </a:blip>
          <a:srcRect b="33732" l="8371" r="3926" t="33131"/>
          <a:stretch/>
        </p:blipFill>
        <p:spPr>
          <a:xfrm>
            <a:off x="0" y="6064600"/>
            <a:ext cx="3276601" cy="656875"/>
          </a:xfrm>
          <a:prstGeom prst="rect">
            <a:avLst/>
          </a:prstGeom>
          <a:noFill/>
          <a:ln>
            <a:noFill/>
          </a:ln>
        </p:spPr>
      </p:pic>
      <p:pic>
        <p:nvPicPr>
          <p:cNvPr descr="Graphical user interface, text, application&#10;&#10;Description automatically generated" id="61" name="Google Shape;61;p7"/>
          <p:cNvPicPr preferRelativeResize="0"/>
          <p:nvPr/>
        </p:nvPicPr>
        <p:blipFill rotWithShape="1">
          <a:blip r:embed="rId3">
            <a:alphaModFix/>
          </a:blip>
          <a:srcRect b="12857" l="3360" r="3847" t="11279"/>
          <a:stretch/>
        </p:blipFill>
        <p:spPr>
          <a:xfrm>
            <a:off x="9339943" y="6023227"/>
            <a:ext cx="2852057" cy="66624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screenshot of a video game&#10;&#10;Description automatically generated with medium confidence" id="66" name="Google Shape;66;p8"/>
          <p:cNvPicPr preferRelativeResize="0"/>
          <p:nvPr/>
        </p:nvPicPr>
        <p:blipFill rotWithShape="1">
          <a:blip r:embed="rId2">
            <a:alphaModFix/>
          </a:blip>
          <a:srcRect b="33732" l="8371" r="3926" t="33131"/>
          <a:stretch/>
        </p:blipFill>
        <p:spPr>
          <a:xfrm>
            <a:off x="0" y="6064600"/>
            <a:ext cx="3276601" cy="656875"/>
          </a:xfrm>
          <a:prstGeom prst="rect">
            <a:avLst/>
          </a:prstGeom>
          <a:noFill/>
          <a:ln>
            <a:noFill/>
          </a:ln>
        </p:spPr>
      </p:pic>
      <p:pic>
        <p:nvPicPr>
          <p:cNvPr descr="Graphical user interface, text, application&#10;&#10;Description automatically generated" id="67" name="Google Shape;67;p8"/>
          <p:cNvPicPr preferRelativeResize="0"/>
          <p:nvPr/>
        </p:nvPicPr>
        <p:blipFill rotWithShape="1">
          <a:blip r:embed="rId3">
            <a:alphaModFix/>
          </a:blip>
          <a:srcRect b="12857" l="3360" r="3847" t="11279"/>
          <a:stretch/>
        </p:blipFill>
        <p:spPr>
          <a:xfrm>
            <a:off x="9339943" y="6023227"/>
            <a:ext cx="2852057" cy="66624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screenshot of a video game&#10;&#10;Description automatically generated with medium confidence" id="75" name="Google Shape;75;p9"/>
          <p:cNvPicPr preferRelativeResize="0"/>
          <p:nvPr/>
        </p:nvPicPr>
        <p:blipFill rotWithShape="1">
          <a:blip r:embed="rId2">
            <a:alphaModFix/>
          </a:blip>
          <a:srcRect b="33732" l="8371" r="3926" t="33131"/>
          <a:stretch/>
        </p:blipFill>
        <p:spPr>
          <a:xfrm>
            <a:off x="0" y="6064600"/>
            <a:ext cx="3276601" cy="656875"/>
          </a:xfrm>
          <a:prstGeom prst="rect">
            <a:avLst/>
          </a:prstGeom>
          <a:noFill/>
          <a:ln>
            <a:noFill/>
          </a:ln>
        </p:spPr>
      </p:pic>
      <p:pic>
        <p:nvPicPr>
          <p:cNvPr descr="Graphical user interface, text, application&#10;&#10;Description automatically generated" id="76" name="Google Shape;76;p9"/>
          <p:cNvPicPr preferRelativeResize="0"/>
          <p:nvPr/>
        </p:nvPicPr>
        <p:blipFill rotWithShape="1">
          <a:blip r:embed="rId3">
            <a:alphaModFix/>
          </a:blip>
          <a:srcRect b="12857" l="3360" r="3847" t="11279"/>
          <a:stretch/>
        </p:blipFill>
        <p:spPr>
          <a:xfrm>
            <a:off x="9339943" y="6023227"/>
            <a:ext cx="2852057" cy="66624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0"/>
          <p:cNvSpPr/>
          <p:nvPr>
            <p:ph idx="2" type="pic"/>
          </p:nvPr>
        </p:nvSpPr>
        <p:spPr>
          <a:xfrm>
            <a:off x="5183188" y="987425"/>
            <a:ext cx="6172200" cy="4873625"/>
          </a:xfrm>
          <a:prstGeom prst="rect">
            <a:avLst/>
          </a:prstGeom>
          <a:noFill/>
          <a:ln>
            <a:noFill/>
          </a:ln>
        </p:spPr>
      </p:sp>
      <p:sp>
        <p:nvSpPr>
          <p:cNvPr id="80" name="Google Shape;80;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screenshot of a video game&#10;&#10;Description automatically generated with medium confidence" id="84" name="Google Shape;84;p10"/>
          <p:cNvPicPr preferRelativeResize="0"/>
          <p:nvPr/>
        </p:nvPicPr>
        <p:blipFill rotWithShape="1">
          <a:blip r:embed="rId2">
            <a:alphaModFix/>
          </a:blip>
          <a:srcRect b="33732" l="8371" r="3926" t="33131"/>
          <a:stretch/>
        </p:blipFill>
        <p:spPr>
          <a:xfrm>
            <a:off x="0" y="6064600"/>
            <a:ext cx="3276601" cy="656875"/>
          </a:xfrm>
          <a:prstGeom prst="rect">
            <a:avLst/>
          </a:prstGeom>
          <a:noFill/>
          <a:ln>
            <a:noFill/>
          </a:ln>
        </p:spPr>
      </p:pic>
      <p:pic>
        <p:nvPicPr>
          <p:cNvPr descr="Graphical user interface, text, application&#10;&#10;Description automatically generated" id="85" name="Google Shape;85;p10"/>
          <p:cNvPicPr preferRelativeResize="0"/>
          <p:nvPr/>
        </p:nvPicPr>
        <p:blipFill rotWithShape="1">
          <a:blip r:embed="rId3">
            <a:alphaModFix/>
          </a:blip>
          <a:srcRect b="12857" l="3360" r="3847" t="11279"/>
          <a:stretch/>
        </p:blipFill>
        <p:spPr>
          <a:xfrm>
            <a:off x="9339943" y="6023227"/>
            <a:ext cx="2852057" cy="66624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joinup.ec.europa.eu/community/opengov/case/statutory-elected-senior-citizens'-councils-denmar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b7a808fdf3_0_0"/>
          <p:cNvSpPr txBox="1"/>
          <p:nvPr>
            <p:ph type="ctrTitle"/>
          </p:nvPr>
        </p:nvSpPr>
        <p:spPr>
          <a:xfrm>
            <a:off x="1524000" y="2720763"/>
            <a:ext cx="9144000" cy="2387700"/>
          </a:xfrm>
          <a:prstGeom prst="rect">
            <a:avLst/>
          </a:prstGeom>
          <a:noFill/>
          <a:ln>
            <a:noFill/>
          </a:ln>
        </p:spPr>
        <p:txBody>
          <a:bodyPr anchorCtr="0" anchor="b" bIns="45700" lIns="91425" spcFirstLastPara="1" rIns="91425" wrap="square" tIns="45700">
            <a:noAutofit/>
          </a:bodyPr>
          <a:lstStyle/>
          <a:p>
            <a:pPr indent="0" lvl="0" marL="12700" rtl="0" algn="ctr">
              <a:lnSpc>
                <a:spcPct val="114687"/>
              </a:lnSpc>
              <a:spcBef>
                <a:spcPts val="0"/>
              </a:spcBef>
              <a:spcAft>
                <a:spcPts val="0"/>
              </a:spcAft>
              <a:buClr>
                <a:schemeClr val="dk1"/>
              </a:buClr>
              <a:buSzPts val="1100"/>
              <a:buFont typeface="Arial"/>
              <a:buNone/>
            </a:pPr>
            <a:r>
              <a:rPr b="1" lang="en-US" sz="2400"/>
              <a:t>PARTECIPAZIONE CIVILE e DEMOCRATICA</a:t>
            </a:r>
            <a:endParaRPr b="1" sz="2400"/>
          </a:p>
          <a:p>
            <a:pPr indent="0" lvl="0" marL="12700" rtl="0" algn="ctr">
              <a:lnSpc>
                <a:spcPct val="114687"/>
              </a:lnSpc>
              <a:spcBef>
                <a:spcPts val="0"/>
              </a:spcBef>
              <a:spcAft>
                <a:spcPts val="0"/>
              </a:spcAft>
              <a:buSzPts val="1100"/>
              <a:buNone/>
            </a:pPr>
            <a:r>
              <a:rPr b="1" lang="en-US" sz="2400"/>
              <a:t>“Come autorizzare i cittadini a partecipare alla vita pubblica delle loro comunità”</a:t>
            </a:r>
            <a:endParaRPr b="1" sz="2400"/>
          </a:p>
          <a:p>
            <a:pPr indent="0" lvl="0" marL="12700" rtl="0" algn="ctr">
              <a:lnSpc>
                <a:spcPct val="114687"/>
              </a:lnSpc>
              <a:spcBef>
                <a:spcPts val="0"/>
              </a:spcBef>
              <a:spcAft>
                <a:spcPts val="0"/>
              </a:spcAft>
              <a:buClr>
                <a:schemeClr val="dk1"/>
              </a:buClr>
              <a:buSzPts val="1400"/>
              <a:buFont typeface="Arial"/>
              <a:buNone/>
            </a:pPr>
            <a:r>
              <a:rPr b="1" lang="en-US" sz="2400"/>
              <a:t>Piece project - ALDA</a:t>
            </a:r>
            <a:endParaRPr b="1" sz="2400"/>
          </a:p>
          <a:p>
            <a:pPr indent="0" lvl="0" marL="0" rtl="0" algn="ctr">
              <a:lnSpc>
                <a:spcPct val="90000"/>
              </a:lnSpc>
              <a:spcBef>
                <a:spcPts val="0"/>
              </a:spcBef>
              <a:spcAft>
                <a:spcPts val="0"/>
              </a:spcAft>
              <a:buSzPts val="6000"/>
              <a:buNone/>
            </a:pPr>
            <a:r>
              <a:t/>
            </a:r>
            <a:endParaRPr/>
          </a:p>
        </p:txBody>
      </p:sp>
      <p:pic>
        <p:nvPicPr>
          <p:cNvPr id="107" name="Google Shape;107;gb7a808fdf3_0_0"/>
          <p:cNvPicPr preferRelativeResize="0"/>
          <p:nvPr/>
        </p:nvPicPr>
        <p:blipFill rotWithShape="1">
          <a:blip r:embed="rId3">
            <a:alphaModFix/>
          </a:blip>
          <a:srcRect b="0" l="0" r="0" t="0"/>
          <a:stretch/>
        </p:blipFill>
        <p:spPr>
          <a:xfrm>
            <a:off x="0" y="0"/>
            <a:ext cx="2666999" cy="18859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12ee6875a22_0_4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12065" marR="5080" rtl="0" algn="ctr">
              <a:lnSpc>
                <a:spcPct val="119574"/>
              </a:lnSpc>
              <a:spcBef>
                <a:spcPts val="0"/>
              </a:spcBef>
              <a:spcAft>
                <a:spcPts val="0"/>
              </a:spcAft>
              <a:buClr>
                <a:schemeClr val="dk1"/>
              </a:buClr>
              <a:buSzPts val="4700"/>
              <a:buFont typeface="Arial"/>
              <a:buNone/>
            </a:pPr>
            <a:r>
              <a:rPr b="1" lang="en-US" sz="4500">
                <a:solidFill>
                  <a:srgbClr val="0C45A6"/>
                </a:solidFill>
              </a:rPr>
              <a:t>ALCUNI ESEMPI DI INFORMAZIONI</a:t>
            </a:r>
            <a:endParaRPr sz="4500"/>
          </a:p>
        </p:txBody>
      </p:sp>
      <p:sp>
        <p:nvSpPr>
          <p:cNvPr id="162" name="Google Shape;162;g12ee6875a22_0_42"/>
          <p:cNvSpPr txBox="1"/>
          <p:nvPr>
            <p:ph idx="1" type="body"/>
          </p:nvPr>
        </p:nvSpPr>
        <p:spPr>
          <a:xfrm>
            <a:off x="838200" y="1849325"/>
            <a:ext cx="4326000" cy="4351200"/>
          </a:xfrm>
          <a:prstGeom prst="rect">
            <a:avLst/>
          </a:prstGeom>
          <a:noFill/>
          <a:ln>
            <a:noFill/>
          </a:ln>
        </p:spPr>
        <p:txBody>
          <a:bodyPr anchorCtr="0" anchor="t" bIns="45700" lIns="91425" spcFirstLastPara="1" rIns="91425" wrap="square" tIns="45700">
            <a:normAutofit/>
          </a:bodyPr>
          <a:lstStyle/>
          <a:p>
            <a:pPr indent="0" lvl="0" marL="36195" marR="36195" rtl="0" algn="just">
              <a:lnSpc>
                <a:spcPct val="100000"/>
              </a:lnSpc>
              <a:spcBef>
                <a:spcPts val="0"/>
              </a:spcBef>
              <a:spcAft>
                <a:spcPts val="0"/>
              </a:spcAft>
              <a:buClr>
                <a:schemeClr val="dk1"/>
              </a:buClr>
              <a:buSzPts val="1100"/>
              <a:buFont typeface="Arial"/>
              <a:buNone/>
            </a:pPr>
            <a:r>
              <a:rPr b="1" lang="en-US" sz="2100"/>
              <a:t>La lingua utilizzata deve tenere conto di chi sono gli utenti!</a:t>
            </a:r>
            <a:endParaRPr b="1" sz="2100"/>
          </a:p>
          <a:p>
            <a:pPr indent="0" lvl="0" marL="36195" marR="36195" rtl="0" algn="just">
              <a:lnSpc>
                <a:spcPct val="100000"/>
              </a:lnSpc>
              <a:spcBef>
                <a:spcPts val="0"/>
              </a:spcBef>
              <a:spcAft>
                <a:spcPts val="0"/>
              </a:spcAft>
              <a:buClr>
                <a:schemeClr val="dk1"/>
              </a:buClr>
              <a:buSzPts val="1100"/>
              <a:buFont typeface="Arial"/>
              <a:buNone/>
            </a:pPr>
            <a:r>
              <a:t/>
            </a:r>
            <a:endParaRPr b="1" sz="2100"/>
          </a:p>
          <a:p>
            <a:pPr indent="0" lvl="0" marL="36195" marR="36195" rtl="0" algn="l">
              <a:lnSpc>
                <a:spcPct val="100000"/>
              </a:lnSpc>
              <a:spcBef>
                <a:spcPts val="0"/>
              </a:spcBef>
              <a:spcAft>
                <a:spcPts val="0"/>
              </a:spcAft>
              <a:buClr>
                <a:schemeClr val="dk1"/>
              </a:buClr>
              <a:buSzPts val="1100"/>
              <a:buFont typeface="Arial"/>
              <a:buNone/>
            </a:pPr>
            <a:r>
              <a:rPr lang="en-US" sz="2100"/>
              <a:t>Gruppo «Scintilla», Vicenza (Italia).</a:t>
            </a:r>
            <a:endParaRPr sz="2100"/>
          </a:p>
          <a:p>
            <a:pPr indent="0" lvl="0" marL="36195" marR="36195" rtl="0" algn="l">
              <a:lnSpc>
                <a:spcPct val="100000"/>
              </a:lnSpc>
              <a:spcBef>
                <a:spcPts val="0"/>
              </a:spcBef>
              <a:spcAft>
                <a:spcPts val="0"/>
              </a:spcAft>
              <a:buClr>
                <a:schemeClr val="dk1"/>
              </a:buClr>
              <a:buSzPts val="1100"/>
              <a:buFont typeface="Arial"/>
              <a:buNone/>
            </a:pPr>
            <a:r>
              <a:rPr lang="en-US" sz="2100"/>
              <a:t>Le informazioni fornite solo in italiano hanno impedito alle comunità di stranieri, fortemente presenti sul territorio, di aderire al processo partecipativo per la riqualificazione del quartiere. Il processo mancava di rappresentatività in questa fase</a:t>
            </a:r>
            <a:endParaRPr sz="2100"/>
          </a:p>
          <a:p>
            <a:pPr indent="0" lvl="0" marL="0" marR="36195" rtl="0" algn="just">
              <a:lnSpc>
                <a:spcPct val="100000"/>
              </a:lnSpc>
              <a:spcBef>
                <a:spcPts val="0"/>
              </a:spcBef>
              <a:spcAft>
                <a:spcPts val="0"/>
              </a:spcAft>
              <a:buClr>
                <a:schemeClr val="dk1"/>
              </a:buClr>
              <a:buSzPts val="2100"/>
              <a:buFont typeface="Arial"/>
              <a:buNone/>
            </a:pPr>
            <a:r>
              <a:rPr lang="en-US" sz="2100"/>
              <a:t> </a:t>
            </a:r>
            <a:endParaRPr/>
          </a:p>
        </p:txBody>
      </p:sp>
      <p:sp>
        <p:nvSpPr>
          <p:cNvPr id="163" name="Google Shape;163;g12ee6875a22_0_42"/>
          <p:cNvSpPr txBox="1"/>
          <p:nvPr/>
        </p:nvSpPr>
        <p:spPr>
          <a:xfrm>
            <a:off x="6881700" y="2091375"/>
            <a:ext cx="4643100" cy="4063500"/>
          </a:xfrm>
          <a:prstGeom prst="rect">
            <a:avLst/>
          </a:prstGeom>
          <a:noFill/>
          <a:ln>
            <a:noFill/>
          </a:ln>
        </p:spPr>
        <p:txBody>
          <a:bodyPr anchorCtr="0" anchor="t" bIns="91425" lIns="91425" spcFirstLastPara="1" rIns="91425" wrap="square" tIns="91425">
            <a:spAutoFit/>
          </a:bodyPr>
          <a:lstStyle/>
          <a:p>
            <a:pPr indent="0" lvl="0" marL="36195" marR="36195" rtl="0" algn="ctr">
              <a:lnSpc>
                <a:spcPct val="100000"/>
              </a:lnSpc>
              <a:spcBef>
                <a:spcPts val="0"/>
              </a:spcBef>
              <a:spcAft>
                <a:spcPts val="0"/>
              </a:spcAft>
              <a:buClr>
                <a:schemeClr val="dk1"/>
              </a:buClr>
              <a:buSzPts val="2100"/>
              <a:buFont typeface="Arial"/>
              <a:buNone/>
            </a:pPr>
            <a:r>
              <a:rPr b="1" lang="en-US" sz="2100">
                <a:solidFill>
                  <a:schemeClr val="dk1"/>
                </a:solidFill>
                <a:latin typeface="Calibri"/>
                <a:ea typeface="Calibri"/>
                <a:cs typeface="Calibri"/>
                <a:sym typeface="Calibri"/>
              </a:rPr>
              <a:t>Digitale o cartaceo??</a:t>
            </a:r>
            <a:endParaRPr b="1" sz="2100">
              <a:solidFill>
                <a:schemeClr val="dk1"/>
              </a:solidFill>
              <a:latin typeface="Calibri"/>
              <a:ea typeface="Calibri"/>
              <a:cs typeface="Calibri"/>
              <a:sym typeface="Calibri"/>
            </a:endParaRPr>
          </a:p>
          <a:p>
            <a:pPr indent="0" lvl="0" marL="36195" marR="36195" rtl="0" algn="ctr">
              <a:lnSpc>
                <a:spcPct val="100000"/>
              </a:lnSpc>
              <a:spcBef>
                <a:spcPts val="0"/>
              </a:spcBef>
              <a:spcAft>
                <a:spcPts val="0"/>
              </a:spcAft>
              <a:buClr>
                <a:schemeClr val="dk1"/>
              </a:buClr>
              <a:buSzPts val="2100"/>
              <a:buFont typeface="Arial"/>
              <a:buNone/>
            </a:pPr>
            <a:r>
              <a:t/>
            </a:r>
            <a:endParaRPr b="1" sz="2100">
              <a:solidFill>
                <a:schemeClr val="dk1"/>
              </a:solidFill>
              <a:latin typeface="Calibri"/>
              <a:ea typeface="Calibri"/>
              <a:cs typeface="Calibri"/>
              <a:sym typeface="Calibri"/>
            </a:endParaRPr>
          </a:p>
          <a:p>
            <a:pPr indent="0" lvl="0" marL="36195" marR="36195" rtl="0" algn="l">
              <a:lnSpc>
                <a:spcPct val="100000"/>
              </a:lnSpc>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Elezioni dei consigli di quartiere in una comunità situata in una zona pedemontana.</a:t>
            </a:r>
            <a:endParaRPr sz="2100">
              <a:solidFill>
                <a:schemeClr val="dk1"/>
              </a:solidFill>
              <a:latin typeface="Calibri"/>
              <a:ea typeface="Calibri"/>
              <a:cs typeface="Calibri"/>
              <a:sym typeface="Calibri"/>
            </a:endParaRPr>
          </a:p>
          <a:p>
            <a:pPr indent="0" lvl="0" marL="36195" marR="36195" rtl="0" algn="l">
              <a:lnSpc>
                <a:spcPct val="100000"/>
              </a:lnSpc>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In 5 quartieri su 7 funzionava solo il gruppo whatsapp</a:t>
            </a:r>
            <a:endParaRPr sz="2100">
              <a:solidFill>
                <a:schemeClr val="dk1"/>
              </a:solidFill>
              <a:latin typeface="Calibri"/>
              <a:ea typeface="Calibri"/>
              <a:cs typeface="Calibri"/>
              <a:sym typeface="Calibri"/>
            </a:endParaRPr>
          </a:p>
          <a:p>
            <a:pPr indent="0" lvl="0" marL="36195" marR="36195" rtl="0" algn="l">
              <a:lnSpc>
                <a:spcPct val="100000"/>
              </a:lnSpc>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Nei restanti 2 quartieri (per lo più di montagna), funzionavano solo le bacheche e gli opuscoli, poiché non è disponibile Internet</a:t>
            </a:r>
            <a:endParaRPr sz="2100">
              <a:solidFill>
                <a:schemeClr val="dk1"/>
              </a:solidFill>
              <a:latin typeface="Calibri"/>
              <a:ea typeface="Calibri"/>
              <a:cs typeface="Calibri"/>
              <a:sym typeface="Calibri"/>
            </a:endParaRPr>
          </a:p>
          <a:p>
            <a:pPr indent="0" lvl="0" marL="36195" marR="36195" rtl="0" algn="just">
              <a:lnSpc>
                <a:spcPct val="100000"/>
              </a:lnSpc>
              <a:spcBef>
                <a:spcPts val="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2ee6875a22_0_4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12700" rtl="0" algn="ctr">
              <a:lnSpc>
                <a:spcPct val="100000"/>
              </a:lnSpc>
              <a:spcBef>
                <a:spcPts val="0"/>
              </a:spcBef>
              <a:spcAft>
                <a:spcPts val="0"/>
              </a:spcAft>
              <a:buClr>
                <a:schemeClr val="dk1"/>
              </a:buClr>
              <a:buSzPts val="5450"/>
              <a:buFont typeface="Arial"/>
              <a:buNone/>
            </a:pPr>
            <a:r>
              <a:rPr b="1" lang="en-US" sz="4500"/>
              <a:t>LIVELLO 2: CONSULTAZIONE</a:t>
            </a:r>
            <a:endParaRPr b="1" sz="4500"/>
          </a:p>
        </p:txBody>
      </p:sp>
      <p:sp>
        <p:nvSpPr>
          <p:cNvPr id="169" name="Google Shape;169;g12ee6875a22_0_47"/>
          <p:cNvSpPr txBox="1"/>
          <p:nvPr>
            <p:ph idx="1" type="body"/>
          </p:nvPr>
        </p:nvSpPr>
        <p:spPr>
          <a:xfrm>
            <a:off x="838200" y="1825625"/>
            <a:ext cx="11006400" cy="4351200"/>
          </a:xfrm>
          <a:prstGeom prst="rect">
            <a:avLst/>
          </a:prstGeom>
          <a:noFill/>
          <a:ln>
            <a:noFill/>
          </a:ln>
        </p:spPr>
        <p:txBody>
          <a:bodyPr anchorCtr="0" anchor="t" bIns="45700" lIns="91425" spcFirstLastPara="1" rIns="91425" wrap="square" tIns="45700">
            <a:normAutofit lnSpcReduction="10000"/>
          </a:bodyPr>
          <a:lstStyle/>
          <a:p>
            <a:pPr indent="0" lvl="0" marL="12700" rtl="0" algn="ctr">
              <a:lnSpc>
                <a:spcPct val="100000"/>
              </a:lnSpc>
              <a:spcBef>
                <a:spcPts val="0"/>
              </a:spcBef>
              <a:spcAft>
                <a:spcPts val="0"/>
              </a:spcAft>
              <a:buClr>
                <a:schemeClr val="dk1"/>
              </a:buClr>
              <a:buSzPts val="1100"/>
              <a:buFont typeface="Arial"/>
              <a:buNone/>
            </a:pPr>
            <a:r>
              <a:rPr lang="en-US" sz="1600"/>
              <a:t>La consultazione consente alle autorità pubbliche di raccogliere le opinioni di individui,</a:t>
            </a:r>
            <a:endParaRPr sz="1600"/>
          </a:p>
          <a:p>
            <a:pPr indent="0" lvl="0" marL="12700" rtl="0" algn="ctr">
              <a:lnSpc>
                <a:spcPct val="100000"/>
              </a:lnSpc>
              <a:spcBef>
                <a:spcPts val="0"/>
              </a:spcBef>
              <a:spcAft>
                <a:spcPts val="0"/>
              </a:spcAft>
              <a:buClr>
                <a:schemeClr val="dk1"/>
              </a:buClr>
              <a:buSzPts val="1100"/>
              <a:buFont typeface="Arial"/>
              <a:buNone/>
            </a:pPr>
            <a:r>
              <a:rPr lang="en-US" sz="1600"/>
              <a:t>OSC e società civile in generale su una politica o un argomento specifico nell'ambito di una procedura ufficiale.</a:t>
            </a:r>
            <a:endParaRPr sz="1600"/>
          </a:p>
          <a:p>
            <a:pPr indent="0" lvl="0" marL="12700" rtl="0" algn="ctr">
              <a:lnSpc>
                <a:spcPct val="100000"/>
              </a:lnSpc>
              <a:spcBef>
                <a:spcPts val="0"/>
              </a:spcBef>
              <a:spcAft>
                <a:spcPts val="0"/>
              </a:spcAft>
              <a:buClr>
                <a:schemeClr val="dk1"/>
              </a:buClr>
              <a:buSzPts val="1100"/>
              <a:buFont typeface="Arial"/>
              <a:buNone/>
            </a:pPr>
            <a:r>
              <a:rPr lang="en-US" sz="1600"/>
              <a:t>Le autorità pubbliche potrebbero tenere conto degli input raccolti, ma ciò non è obbligatorio.</a:t>
            </a:r>
            <a:endParaRPr sz="1600"/>
          </a:p>
          <a:p>
            <a:pPr indent="0" lvl="0" marL="12700" rtl="0" algn="ctr">
              <a:lnSpc>
                <a:spcPct val="100000"/>
              </a:lnSpc>
              <a:spcBef>
                <a:spcPts val="0"/>
              </a:spcBef>
              <a:spcAft>
                <a:spcPts val="0"/>
              </a:spcAft>
              <a:buClr>
                <a:schemeClr val="dk1"/>
              </a:buClr>
              <a:buSzPts val="1100"/>
              <a:buFont typeface="Arial"/>
              <a:buNone/>
            </a:pPr>
            <a:r>
              <a:rPr lang="en-US" sz="1600"/>
              <a:t>ALCUNE REGOLE CHIAVE</a:t>
            </a:r>
            <a:endParaRPr sz="1600"/>
          </a:p>
          <a:p>
            <a:pPr indent="0" lvl="0" marL="12700" rtl="0" algn="ctr">
              <a:lnSpc>
                <a:spcPct val="100000"/>
              </a:lnSpc>
              <a:spcBef>
                <a:spcPts val="0"/>
              </a:spcBef>
              <a:spcAft>
                <a:spcPts val="0"/>
              </a:spcAft>
              <a:buClr>
                <a:schemeClr val="dk1"/>
              </a:buClr>
              <a:buSzPts val="1100"/>
              <a:buFont typeface="Arial"/>
              <a:buNone/>
            </a:pPr>
            <a:r>
              <a:rPr lang="en-US" sz="1600"/>
              <a:t>A) Elaborazione di un messaggio chiaro e preciso, da sottoporre a consultazione</a:t>
            </a:r>
            <a:endParaRPr sz="1600"/>
          </a:p>
          <a:p>
            <a:pPr indent="0" lvl="0" marL="12700" rtl="0" algn="ctr">
              <a:lnSpc>
                <a:spcPct val="100000"/>
              </a:lnSpc>
              <a:spcBef>
                <a:spcPts val="0"/>
              </a:spcBef>
              <a:spcAft>
                <a:spcPts val="0"/>
              </a:spcAft>
              <a:buClr>
                <a:schemeClr val="dk1"/>
              </a:buClr>
              <a:buSzPts val="1100"/>
              <a:buFont typeface="Arial"/>
              <a:buNone/>
            </a:pPr>
            <a:r>
              <a:rPr lang="en-US" sz="1600"/>
              <a:t>Analisi preliminare del contesto, prima dell'incontro</a:t>
            </a:r>
            <a:endParaRPr sz="1600"/>
          </a:p>
          <a:p>
            <a:pPr indent="0" lvl="0" marL="12700" rtl="0" algn="ctr">
              <a:lnSpc>
                <a:spcPct val="100000"/>
              </a:lnSpc>
              <a:spcBef>
                <a:spcPts val="0"/>
              </a:spcBef>
              <a:spcAft>
                <a:spcPts val="0"/>
              </a:spcAft>
              <a:buClr>
                <a:schemeClr val="dk1"/>
              </a:buClr>
              <a:buSzPts val="1100"/>
              <a:buFont typeface="Arial"/>
              <a:buNone/>
            </a:pPr>
            <a:r>
              <a:rPr lang="en-US" sz="1600"/>
              <a:t>Per quale aspetto dell'ordine pubblico sto aprendo una consultazione?</a:t>
            </a:r>
            <a:endParaRPr sz="1600"/>
          </a:p>
          <a:p>
            <a:pPr indent="0" lvl="0" marL="12700" rtl="0" algn="ctr">
              <a:lnSpc>
                <a:spcPct val="100000"/>
              </a:lnSpc>
              <a:spcBef>
                <a:spcPts val="0"/>
              </a:spcBef>
              <a:spcAft>
                <a:spcPts val="0"/>
              </a:spcAft>
              <a:buClr>
                <a:schemeClr val="dk1"/>
              </a:buClr>
              <a:buSzPts val="1100"/>
              <a:buFont typeface="Arial"/>
              <a:buNone/>
            </a:pPr>
            <a:r>
              <a:t/>
            </a:r>
            <a:endParaRPr sz="1600"/>
          </a:p>
          <a:p>
            <a:pPr indent="0" lvl="0" marL="12700" rtl="0" algn="ctr">
              <a:lnSpc>
                <a:spcPct val="100000"/>
              </a:lnSpc>
              <a:spcBef>
                <a:spcPts val="0"/>
              </a:spcBef>
              <a:spcAft>
                <a:spcPts val="0"/>
              </a:spcAft>
              <a:buClr>
                <a:schemeClr val="dk1"/>
              </a:buClr>
              <a:buSzPts val="1100"/>
              <a:buFont typeface="Arial"/>
              <a:buNone/>
            </a:pPr>
            <a:r>
              <a:rPr lang="en-US" sz="1600"/>
              <a:t>B) Il formato</a:t>
            </a:r>
            <a:endParaRPr sz="1600"/>
          </a:p>
          <a:p>
            <a:pPr indent="0" lvl="0" marL="12700" rtl="0" algn="ctr">
              <a:lnSpc>
                <a:spcPct val="100000"/>
              </a:lnSpc>
              <a:spcBef>
                <a:spcPts val="0"/>
              </a:spcBef>
              <a:spcAft>
                <a:spcPts val="0"/>
              </a:spcAft>
              <a:buClr>
                <a:schemeClr val="dk1"/>
              </a:buClr>
              <a:buSzPts val="1100"/>
              <a:buFont typeface="Arial"/>
              <a:buNone/>
            </a:pPr>
            <a:r>
              <a:rPr lang="en-US" sz="1600"/>
              <a:t>- Il luogo dell'incontro pubblico (un luogo aperto e accessibile a tutti)</a:t>
            </a:r>
            <a:endParaRPr sz="1600"/>
          </a:p>
          <a:p>
            <a:pPr indent="0" lvl="0" marL="12700" rtl="0" algn="ctr">
              <a:lnSpc>
                <a:spcPct val="100000"/>
              </a:lnSpc>
              <a:spcBef>
                <a:spcPts val="0"/>
              </a:spcBef>
              <a:spcAft>
                <a:spcPts val="0"/>
              </a:spcAft>
              <a:buClr>
                <a:schemeClr val="dk1"/>
              </a:buClr>
              <a:buSzPts val="1100"/>
              <a:buFont typeface="Arial"/>
              <a:buNone/>
            </a:pPr>
            <a:r>
              <a:rPr lang="en-US" sz="1600"/>
              <a:t>- Il format dell'incontro (evitare un format eccessivamente ufficiale): on-line, in presenza, ibrido)</a:t>
            </a:r>
            <a:endParaRPr sz="1600"/>
          </a:p>
          <a:p>
            <a:pPr indent="0" lvl="0" marL="12700" rtl="0" algn="ctr">
              <a:lnSpc>
                <a:spcPct val="100000"/>
              </a:lnSpc>
              <a:spcBef>
                <a:spcPts val="0"/>
              </a:spcBef>
              <a:spcAft>
                <a:spcPts val="0"/>
              </a:spcAft>
              <a:buClr>
                <a:schemeClr val="dk1"/>
              </a:buClr>
              <a:buSzPts val="1100"/>
              <a:buFont typeface="Arial"/>
              <a:buNone/>
            </a:pPr>
            <a:r>
              <a:rPr lang="en-US" sz="1600"/>
              <a:t>- L'ordine del giorno della riunione deve consentire uno scambio con il pubblico e non concludersi con una lunga esposizione dell'argomento</a:t>
            </a:r>
            <a:endParaRPr sz="1600"/>
          </a:p>
          <a:p>
            <a:pPr indent="0" lvl="0" marL="12700" rtl="0" algn="ctr">
              <a:lnSpc>
                <a:spcPct val="100000"/>
              </a:lnSpc>
              <a:spcBef>
                <a:spcPts val="0"/>
              </a:spcBef>
              <a:spcAft>
                <a:spcPts val="0"/>
              </a:spcAft>
              <a:buClr>
                <a:schemeClr val="dk1"/>
              </a:buClr>
              <a:buSzPts val="1100"/>
              <a:buFont typeface="Arial"/>
              <a:buNone/>
            </a:pPr>
            <a:r>
              <a:rPr lang="en-US" sz="1600"/>
              <a:t>- un facilitatore che possa animare il dibattito, coordinare il dialogo e gestire potenziali conflitti</a:t>
            </a:r>
            <a:endParaRPr sz="1600"/>
          </a:p>
          <a:p>
            <a:pPr indent="0" lvl="0" marL="12700" rtl="0" algn="ctr">
              <a:lnSpc>
                <a:spcPct val="100000"/>
              </a:lnSpc>
              <a:spcBef>
                <a:spcPts val="0"/>
              </a:spcBef>
              <a:spcAft>
                <a:spcPts val="0"/>
              </a:spcAft>
              <a:buClr>
                <a:schemeClr val="dk1"/>
              </a:buClr>
              <a:buSzPts val="1100"/>
              <a:buFont typeface="Arial"/>
              <a:buNone/>
            </a:pPr>
            <a:r>
              <a:t/>
            </a:r>
            <a:endParaRPr sz="1600"/>
          </a:p>
          <a:p>
            <a:pPr indent="0" lvl="0" marL="12700" rtl="0" algn="ctr">
              <a:lnSpc>
                <a:spcPct val="100000"/>
              </a:lnSpc>
              <a:spcBef>
                <a:spcPts val="0"/>
              </a:spcBef>
              <a:spcAft>
                <a:spcPts val="0"/>
              </a:spcAft>
              <a:buClr>
                <a:schemeClr val="dk1"/>
              </a:buClr>
              <a:buSzPts val="1100"/>
              <a:buFont typeface="Arial"/>
              <a:buNone/>
            </a:pPr>
            <a:r>
              <a:rPr lang="en-US" sz="1600"/>
              <a:t>C) Seguito</a:t>
            </a:r>
            <a:endParaRPr sz="1600"/>
          </a:p>
          <a:p>
            <a:pPr indent="0" lvl="0" marL="12700" rtl="0" algn="ctr">
              <a:lnSpc>
                <a:spcPct val="100000"/>
              </a:lnSpc>
              <a:spcBef>
                <a:spcPts val="0"/>
              </a:spcBef>
              <a:spcAft>
                <a:spcPts val="0"/>
              </a:spcAft>
              <a:buClr>
                <a:schemeClr val="dk1"/>
              </a:buClr>
              <a:buSzPts val="1100"/>
              <a:buFont typeface="Arial"/>
              <a:buNone/>
            </a:pPr>
            <a:r>
              <a:rPr lang="en-US" sz="1600"/>
              <a:t> - La consultazione deve garantire un feedback sul successivo processo decisionale, per evitare frustrazione e perdita di fiducia da parte dei cittadini</a:t>
            </a:r>
            <a:endParaRPr sz="1600"/>
          </a:p>
          <a:p>
            <a:pPr indent="0" lvl="0" marL="12700" rtl="0" algn="ctr">
              <a:lnSpc>
                <a:spcPct val="100000"/>
              </a:lnSpc>
              <a:spcBef>
                <a:spcPts val="0"/>
              </a:spcBef>
              <a:spcAft>
                <a:spcPts val="0"/>
              </a:spcAft>
              <a:buClr>
                <a:schemeClr val="dk1"/>
              </a:buClr>
              <a:buSzPts val="1950"/>
              <a:buFont typeface="Arial"/>
              <a:buNone/>
            </a:pPr>
            <a:r>
              <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12ee6875a22_0_5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sz="4500"/>
              <a:t>2 - TOOLKIT e MECCANISMI</a:t>
            </a:r>
            <a:endParaRPr b="1" sz="4500"/>
          </a:p>
        </p:txBody>
      </p:sp>
      <p:sp>
        <p:nvSpPr>
          <p:cNvPr id="175" name="Google Shape;175;g12ee6875a22_0_52"/>
          <p:cNvSpPr txBox="1"/>
          <p:nvPr>
            <p:ph idx="1" type="body"/>
          </p:nvPr>
        </p:nvSpPr>
        <p:spPr>
          <a:xfrm>
            <a:off x="838200" y="1565050"/>
            <a:ext cx="10515600" cy="4351200"/>
          </a:xfrm>
          <a:prstGeom prst="rect">
            <a:avLst/>
          </a:prstGeom>
          <a:noFill/>
          <a:ln>
            <a:noFill/>
          </a:ln>
        </p:spPr>
        <p:txBody>
          <a:bodyPr anchorCtr="0" anchor="t" bIns="45700" lIns="91425" spcFirstLastPara="1" rIns="91425" wrap="square" tIns="45700">
            <a:normAutofit fontScale="70000" lnSpcReduction="20000"/>
          </a:bodyPr>
          <a:lstStyle/>
          <a:p>
            <a:pPr indent="0" lvl="0" marL="12700" marR="5080" rtl="0" algn="l">
              <a:lnSpc>
                <a:spcPct val="115599"/>
              </a:lnSpc>
              <a:spcBef>
                <a:spcPts val="0"/>
              </a:spcBef>
              <a:spcAft>
                <a:spcPts val="0"/>
              </a:spcAft>
              <a:buClr>
                <a:schemeClr val="dk1"/>
              </a:buClr>
              <a:buSzPct val="55000"/>
              <a:buFont typeface="Arial"/>
              <a:buNone/>
            </a:pPr>
            <a:r>
              <a:rPr b="1" lang="en-US" sz="2000">
                <a:solidFill>
                  <a:srgbClr val="171B8F"/>
                </a:solidFill>
              </a:rPr>
              <a:t>- Incontri pubblici</a:t>
            </a:r>
            <a:endParaRPr b="1" sz="2000">
              <a:solidFill>
                <a:srgbClr val="171B8F"/>
              </a:solidFill>
            </a:endParaRPr>
          </a:p>
          <a:p>
            <a:pPr indent="0" lvl="0" marL="12700" marR="5080" rtl="0" algn="l">
              <a:lnSpc>
                <a:spcPct val="115599"/>
              </a:lnSpc>
              <a:spcBef>
                <a:spcPts val="0"/>
              </a:spcBef>
              <a:spcAft>
                <a:spcPts val="0"/>
              </a:spcAft>
              <a:buClr>
                <a:schemeClr val="dk1"/>
              </a:buClr>
              <a:buSzPct val="55000"/>
              <a:buFont typeface="Arial"/>
              <a:buNone/>
            </a:pPr>
            <a:r>
              <a:t/>
            </a:r>
            <a:endParaRPr b="1" sz="2000">
              <a:solidFill>
                <a:srgbClr val="171B8F"/>
              </a:solidFill>
            </a:endParaRPr>
          </a:p>
          <a:p>
            <a:pPr indent="0" lvl="0" marL="12700" marR="5080" rtl="0" algn="l">
              <a:lnSpc>
                <a:spcPct val="115599"/>
              </a:lnSpc>
              <a:spcBef>
                <a:spcPts val="0"/>
              </a:spcBef>
              <a:spcAft>
                <a:spcPts val="0"/>
              </a:spcAft>
              <a:buClr>
                <a:schemeClr val="dk1"/>
              </a:buClr>
              <a:buSzPct val="55000"/>
              <a:buFont typeface="Arial"/>
              <a:buNone/>
            </a:pPr>
            <a:r>
              <a:rPr b="1" lang="en-US" sz="2000">
                <a:solidFill>
                  <a:srgbClr val="171B8F"/>
                </a:solidFill>
              </a:rPr>
              <a:t>- Comitati consultivi.</a:t>
            </a:r>
            <a:endParaRPr b="1" sz="2000">
              <a:solidFill>
                <a:srgbClr val="171B8F"/>
              </a:solidFill>
            </a:endParaRPr>
          </a:p>
          <a:p>
            <a:pPr indent="0" lvl="0" marL="12700" marR="5080" rtl="0" algn="l">
              <a:lnSpc>
                <a:spcPct val="115599"/>
              </a:lnSpc>
              <a:spcBef>
                <a:spcPts val="0"/>
              </a:spcBef>
              <a:spcAft>
                <a:spcPts val="0"/>
              </a:spcAft>
              <a:buClr>
                <a:schemeClr val="dk1"/>
              </a:buClr>
              <a:buSzPct val="55000"/>
              <a:buFont typeface="Arial"/>
              <a:buNone/>
            </a:pPr>
            <a:r>
              <a:rPr lang="en-US" sz="2000"/>
              <a:t>Permanenti o regolarmente richiesti dal Comune, suddivisi per tema (es. comitato anziani, comitato genitori). Affrontano elementi chiave del programma politico del comune (salute, gestione delle politiche ambientali, ecc.)</a:t>
            </a:r>
            <a:endParaRPr sz="2000"/>
          </a:p>
          <a:p>
            <a:pPr indent="0" lvl="0" marL="12700" marR="5080" rtl="0" algn="l">
              <a:lnSpc>
                <a:spcPct val="115599"/>
              </a:lnSpc>
              <a:spcBef>
                <a:spcPts val="0"/>
              </a:spcBef>
              <a:spcAft>
                <a:spcPts val="0"/>
              </a:spcAft>
              <a:buClr>
                <a:schemeClr val="dk1"/>
              </a:buClr>
              <a:buSzPct val="55000"/>
              <a:buFont typeface="Arial"/>
              <a:buNone/>
            </a:pPr>
            <a:r>
              <a:t/>
            </a:r>
            <a:endParaRPr b="1" sz="2000">
              <a:solidFill>
                <a:srgbClr val="171B8F"/>
              </a:solidFill>
            </a:endParaRPr>
          </a:p>
          <a:p>
            <a:pPr indent="0" lvl="0" marL="12700" marR="5080" rtl="0" algn="l">
              <a:lnSpc>
                <a:spcPct val="115599"/>
              </a:lnSpc>
              <a:spcBef>
                <a:spcPts val="0"/>
              </a:spcBef>
              <a:spcAft>
                <a:spcPts val="0"/>
              </a:spcAft>
              <a:buClr>
                <a:schemeClr val="dk1"/>
              </a:buClr>
              <a:buSzPct val="55000"/>
              <a:buFont typeface="Arial"/>
              <a:buNone/>
            </a:pPr>
            <a:r>
              <a:rPr b="1" lang="en-US" sz="2000">
                <a:solidFill>
                  <a:srgbClr val="171B8F"/>
                </a:solidFill>
              </a:rPr>
              <a:t>- Sondaggi.</a:t>
            </a:r>
            <a:endParaRPr b="1" sz="2000">
              <a:solidFill>
                <a:srgbClr val="171B8F"/>
              </a:solidFill>
            </a:endParaRPr>
          </a:p>
          <a:p>
            <a:pPr indent="0" lvl="0" marL="12700" marR="5080" rtl="0" algn="l">
              <a:lnSpc>
                <a:spcPct val="115599"/>
              </a:lnSpc>
              <a:spcBef>
                <a:spcPts val="0"/>
              </a:spcBef>
              <a:spcAft>
                <a:spcPts val="0"/>
              </a:spcAft>
              <a:buClr>
                <a:schemeClr val="dk1"/>
              </a:buClr>
              <a:buSzPct val="55000"/>
              <a:buFont typeface="Arial"/>
              <a:buNone/>
            </a:pPr>
            <a:r>
              <a:rPr lang="en-US" sz="2000"/>
              <a:t>Possono essere:</a:t>
            </a:r>
            <a:endParaRPr sz="2000"/>
          </a:p>
          <a:p>
            <a:pPr indent="0" lvl="0" marL="12700" marR="5080" rtl="0" algn="l">
              <a:lnSpc>
                <a:spcPct val="115599"/>
              </a:lnSpc>
              <a:spcBef>
                <a:spcPts val="0"/>
              </a:spcBef>
              <a:spcAft>
                <a:spcPts val="0"/>
              </a:spcAft>
              <a:buClr>
                <a:schemeClr val="dk1"/>
              </a:buClr>
              <a:buSzPct val="55000"/>
              <a:buFont typeface="Arial"/>
              <a:buNone/>
            </a:pPr>
            <a:r>
              <a:rPr lang="en-US" sz="2000"/>
              <a:t>riempito a mano. In questo caso, sarà inviato per posta o distribuito in luoghi pubblici. È fondamentale identificare la modalità e la sede della distribuzione</a:t>
            </a:r>
            <a:endParaRPr sz="2000"/>
          </a:p>
          <a:p>
            <a:pPr indent="0" lvl="0" marL="12700" marR="5080" rtl="0" algn="l">
              <a:lnSpc>
                <a:spcPct val="115599"/>
              </a:lnSpc>
              <a:spcBef>
                <a:spcPts val="0"/>
              </a:spcBef>
              <a:spcAft>
                <a:spcPts val="0"/>
              </a:spcAft>
              <a:buClr>
                <a:schemeClr val="dk1"/>
              </a:buClr>
              <a:buSzPct val="55000"/>
              <a:buFont typeface="Arial"/>
              <a:buNone/>
            </a:pPr>
            <a:r>
              <a:rPr lang="en-US" sz="2000"/>
              <a:t>Digitale. In questo caso, è fondamentale prendere in considerazione la capacità degli utenti di interagire con gli strumenti ICT</a:t>
            </a:r>
            <a:endParaRPr sz="2000"/>
          </a:p>
          <a:p>
            <a:pPr indent="0" lvl="0" marL="12700" marR="5080" rtl="0" algn="l">
              <a:lnSpc>
                <a:spcPct val="115599"/>
              </a:lnSpc>
              <a:spcBef>
                <a:spcPts val="0"/>
              </a:spcBef>
              <a:spcAft>
                <a:spcPts val="0"/>
              </a:spcAft>
              <a:buClr>
                <a:schemeClr val="dk1"/>
              </a:buClr>
              <a:buSzPct val="55000"/>
              <a:buFont typeface="Arial"/>
              <a:buNone/>
            </a:pPr>
            <a:r>
              <a:t/>
            </a:r>
            <a:endParaRPr b="1" sz="2000">
              <a:solidFill>
                <a:srgbClr val="171B8F"/>
              </a:solidFill>
            </a:endParaRPr>
          </a:p>
          <a:p>
            <a:pPr indent="0" lvl="0" marL="12700" marR="5080" rtl="0" algn="l">
              <a:lnSpc>
                <a:spcPct val="115599"/>
              </a:lnSpc>
              <a:spcBef>
                <a:spcPts val="0"/>
              </a:spcBef>
              <a:spcAft>
                <a:spcPts val="0"/>
              </a:spcAft>
              <a:buClr>
                <a:schemeClr val="dk1"/>
              </a:buClr>
              <a:buSzPct val="55000"/>
              <a:buFont typeface="Arial"/>
              <a:buNone/>
            </a:pPr>
            <a:r>
              <a:rPr b="1" lang="en-US" sz="2000">
                <a:solidFill>
                  <a:srgbClr val="171B8F"/>
                </a:solidFill>
              </a:rPr>
              <a:t>- Referendum consultivo.</a:t>
            </a:r>
            <a:endParaRPr b="1" sz="2000">
              <a:solidFill>
                <a:srgbClr val="171B8F"/>
              </a:solidFill>
            </a:endParaRPr>
          </a:p>
          <a:p>
            <a:pPr indent="0" lvl="0" marL="12700" marR="5080" rtl="0" algn="l">
              <a:lnSpc>
                <a:spcPct val="115599"/>
              </a:lnSpc>
              <a:spcBef>
                <a:spcPts val="0"/>
              </a:spcBef>
              <a:spcAft>
                <a:spcPts val="0"/>
              </a:spcAft>
              <a:buClr>
                <a:schemeClr val="dk1"/>
              </a:buClr>
              <a:buSzPct val="55000"/>
              <a:buFont typeface="Arial"/>
              <a:buNone/>
            </a:pPr>
            <a:r>
              <a:rPr lang="en-US" sz="2000"/>
              <a:t>Questo strumento è spesso autorizzato e previsto in diversi paesi europei su temi specifici, in particolare sui temi dell'urbanizzazione o dell'impegno a medio e lungo termine delle risorse pubbliche (investimenti e altro). Richiede una notevole organizzazione e la sua regolamentazione varia a seconda del numero di abitanti del comune.</a:t>
            </a:r>
            <a:endParaRPr sz="2000"/>
          </a:p>
          <a:p>
            <a:pPr indent="0" lvl="0" marL="12700" marR="5080" rtl="0" algn="l">
              <a:lnSpc>
                <a:spcPct val="115599"/>
              </a:lnSpc>
              <a:spcBef>
                <a:spcPts val="0"/>
              </a:spcBef>
              <a:spcAft>
                <a:spcPts val="0"/>
              </a:spcAft>
              <a:buClr>
                <a:schemeClr val="dk1"/>
              </a:buClr>
              <a:buSzPct val="55000"/>
              <a:buFont typeface="Arial"/>
              <a:buNone/>
            </a:pPr>
            <a:r>
              <a:t/>
            </a:r>
            <a:endParaRPr b="1" sz="2000">
              <a:solidFill>
                <a:srgbClr val="171B8F"/>
              </a:solidFill>
            </a:endParaRPr>
          </a:p>
          <a:p>
            <a:pPr indent="0" lvl="0" marL="12700" marR="5080" rtl="0" algn="l">
              <a:lnSpc>
                <a:spcPct val="115599"/>
              </a:lnSpc>
              <a:spcBef>
                <a:spcPts val="0"/>
              </a:spcBef>
              <a:spcAft>
                <a:spcPts val="0"/>
              </a:spcAft>
              <a:buClr>
                <a:schemeClr val="dk1"/>
              </a:buClr>
              <a:buSzPct val="55000"/>
              <a:buFont typeface="Arial"/>
              <a:buNone/>
            </a:pPr>
            <a:r>
              <a:rPr b="1" lang="en-US" sz="2000">
                <a:solidFill>
                  <a:srgbClr val="171B8F"/>
                </a:solidFill>
              </a:rPr>
              <a:t>-Petizioni. </a:t>
            </a:r>
            <a:r>
              <a:rPr lang="en-US" sz="2000"/>
              <a:t>Si tratta spesso di una raccolta di firme per attirare l'attenzione delle istituzioni pubbliche e per cercare di influenzare il processo decisionale. Il numero minimo di firme richiesto può variare da caso a caso e da Paese a Paese.</a:t>
            </a:r>
            <a:endParaRPr sz="2000"/>
          </a:p>
          <a:p>
            <a:pPr indent="0" lvl="0" marL="12700" marR="5080" rtl="0" algn="l">
              <a:lnSpc>
                <a:spcPct val="115599"/>
              </a:lnSpc>
              <a:spcBef>
                <a:spcPts val="0"/>
              </a:spcBef>
              <a:spcAft>
                <a:spcPts val="0"/>
              </a:spcAft>
              <a:buClr>
                <a:schemeClr val="dk1"/>
              </a:buClr>
              <a:buSzPct val="100000"/>
              <a:buFont typeface="Arial"/>
              <a:buNone/>
            </a:pPr>
            <a:r>
              <a:t/>
            </a:r>
            <a:endParaRPr b="1" sz="2000">
              <a:solidFill>
                <a:srgbClr val="171B8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2ee6875a22_0_57"/>
          <p:cNvSpPr txBox="1"/>
          <p:nvPr>
            <p:ph type="title"/>
          </p:nvPr>
        </p:nvSpPr>
        <p:spPr>
          <a:xfrm>
            <a:off x="710675" y="365125"/>
            <a:ext cx="10849500" cy="1325700"/>
          </a:xfrm>
          <a:prstGeom prst="rect">
            <a:avLst/>
          </a:prstGeom>
          <a:noFill/>
          <a:ln>
            <a:noFill/>
          </a:ln>
        </p:spPr>
        <p:txBody>
          <a:bodyPr anchorCtr="0" anchor="ctr" bIns="45700" lIns="91425" spcFirstLastPara="1" rIns="91425" wrap="square" tIns="45700">
            <a:noAutofit/>
          </a:bodyPr>
          <a:lstStyle/>
          <a:p>
            <a:pPr indent="0" lvl="0" marL="12065" marR="5080" rtl="0" algn="ctr">
              <a:lnSpc>
                <a:spcPct val="119574"/>
              </a:lnSpc>
              <a:spcBef>
                <a:spcPts val="229"/>
              </a:spcBef>
              <a:spcAft>
                <a:spcPts val="0"/>
              </a:spcAft>
              <a:buClr>
                <a:schemeClr val="dk1"/>
              </a:buClr>
              <a:buSzPts val="1100"/>
              <a:buFont typeface="Arial"/>
              <a:buNone/>
            </a:pPr>
            <a:r>
              <a:rPr b="1" lang="en-US" sz="4500">
                <a:solidFill>
                  <a:srgbClr val="0C45A6"/>
                </a:solidFill>
              </a:rPr>
              <a:t>ESEMPI DI CONSULENZA</a:t>
            </a:r>
            <a:endParaRPr b="1" sz="4500">
              <a:solidFill>
                <a:srgbClr val="0C45A6"/>
              </a:solidFill>
            </a:endParaRPr>
          </a:p>
        </p:txBody>
      </p:sp>
      <p:sp>
        <p:nvSpPr>
          <p:cNvPr id="181" name="Google Shape;181;g12ee6875a22_0_57"/>
          <p:cNvSpPr txBox="1"/>
          <p:nvPr>
            <p:ph idx="1" type="body"/>
          </p:nvPr>
        </p:nvSpPr>
        <p:spPr>
          <a:xfrm>
            <a:off x="838200" y="2074375"/>
            <a:ext cx="10515600" cy="4351200"/>
          </a:xfrm>
          <a:prstGeom prst="rect">
            <a:avLst/>
          </a:prstGeom>
          <a:noFill/>
          <a:ln>
            <a:noFill/>
          </a:ln>
        </p:spPr>
        <p:txBody>
          <a:bodyPr anchorCtr="0" anchor="t" bIns="45700" lIns="91425" spcFirstLastPara="1" rIns="91425" wrap="square" tIns="45700">
            <a:normAutofit/>
          </a:bodyPr>
          <a:lstStyle/>
          <a:p>
            <a:pPr indent="-90170" lvl="0" marL="90170" rtl="0" algn="l">
              <a:lnSpc>
                <a:spcPct val="100000"/>
              </a:lnSpc>
              <a:spcBef>
                <a:spcPts val="0"/>
              </a:spcBef>
              <a:spcAft>
                <a:spcPts val="0"/>
              </a:spcAft>
              <a:buClr>
                <a:schemeClr val="dk1"/>
              </a:buClr>
              <a:buSzPts val="2800"/>
              <a:buFont typeface="Arial"/>
              <a:buNone/>
            </a:pPr>
            <a:r>
              <a:rPr b="1" lang="en-US" sz="2700"/>
              <a:t>Comitati consultivi</a:t>
            </a:r>
            <a:endParaRPr sz="1300"/>
          </a:p>
          <a:p>
            <a:pPr indent="-90170" lvl="0" marL="90170" rtl="0" algn="just">
              <a:lnSpc>
                <a:spcPct val="100000"/>
              </a:lnSpc>
              <a:spcBef>
                <a:spcPts val="0"/>
              </a:spcBef>
              <a:spcAft>
                <a:spcPts val="0"/>
              </a:spcAft>
              <a:buClr>
                <a:schemeClr val="dk1"/>
              </a:buClr>
              <a:buSzPts val="2400"/>
              <a:buFont typeface="Arial"/>
              <a:buNone/>
            </a:pPr>
            <a:r>
              <a:t/>
            </a:r>
            <a:endParaRPr b="1" sz="2300"/>
          </a:p>
          <a:p>
            <a:pPr indent="-90170" lvl="0" marL="90170" rtl="0" algn="just">
              <a:lnSpc>
                <a:spcPct val="100000"/>
              </a:lnSpc>
              <a:spcBef>
                <a:spcPts val="0"/>
              </a:spcBef>
              <a:spcAft>
                <a:spcPts val="0"/>
              </a:spcAft>
              <a:buClr>
                <a:schemeClr val="dk1"/>
              </a:buClr>
              <a:buSzPts val="2400"/>
              <a:buFont typeface="Arial"/>
              <a:buNone/>
            </a:pPr>
            <a:r>
              <a:rPr b="1" lang="en-US" sz="2300"/>
              <a:t>Consigli degli anziani in Danimarca</a:t>
            </a:r>
            <a:endParaRPr sz="1300"/>
          </a:p>
          <a:p>
            <a:pPr indent="-90170" lvl="0" marL="90170" rtl="0" algn="just">
              <a:lnSpc>
                <a:spcPct val="100000"/>
              </a:lnSpc>
              <a:spcBef>
                <a:spcPts val="0"/>
              </a:spcBef>
              <a:spcAft>
                <a:spcPts val="0"/>
              </a:spcAft>
              <a:buClr>
                <a:schemeClr val="dk1"/>
              </a:buClr>
              <a:buSzPts val="1000"/>
              <a:buFont typeface="Arial"/>
              <a:buNone/>
            </a:pPr>
            <a:r>
              <a:t/>
            </a:r>
            <a:endParaRPr b="1" sz="900"/>
          </a:p>
          <a:p>
            <a:pPr indent="-90170" lvl="0" marL="90170" rtl="0" algn="just">
              <a:lnSpc>
                <a:spcPct val="100000"/>
              </a:lnSpc>
              <a:spcBef>
                <a:spcPts val="0"/>
              </a:spcBef>
              <a:spcAft>
                <a:spcPts val="0"/>
              </a:spcAft>
              <a:buClr>
                <a:schemeClr val="dk1"/>
              </a:buClr>
              <a:buSzPts val="1100"/>
              <a:buFont typeface="Arial"/>
              <a:buNone/>
            </a:pPr>
            <a:r>
              <a:rPr lang="en-US" sz="2300"/>
              <a:t>I consigli degli anziani si basano sulla legislazione sociale danese e sono legati ai politici e al governo locale. Supportano la partecipazione degli anziani e l'influenza sulle decisioni e sulle azioni nelle loro comunità.</a:t>
            </a:r>
            <a:endParaRPr sz="2300"/>
          </a:p>
          <a:p>
            <a:pPr indent="-90170" lvl="0" marL="90170" rtl="0" algn="just">
              <a:lnSpc>
                <a:spcPct val="100000"/>
              </a:lnSpc>
              <a:spcBef>
                <a:spcPts val="0"/>
              </a:spcBef>
              <a:spcAft>
                <a:spcPts val="0"/>
              </a:spcAft>
              <a:buClr>
                <a:schemeClr val="dk1"/>
              </a:buClr>
              <a:buSzPts val="1100"/>
              <a:buFont typeface="Arial"/>
              <a:buNone/>
            </a:pPr>
            <a:r>
              <a:rPr lang="en-US" sz="2300"/>
              <a:t>In un contesto di invecchiamento della popolazione, la presenza di questo comitato consente la rappresentanza regolare di gran parte della popolazione (circa il 20% della popolazione danese è anziana (sarà circa il 27% nel 2030).</a:t>
            </a:r>
            <a:endParaRPr sz="2300"/>
          </a:p>
          <a:p>
            <a:pPr indent="-90170" lvl="0" marL="90170" rtl="0" algn="l">
              <a:lnSpc>
                <a:spcPct val="100000"/>
              </a:lnSpc>
              <a:spcBef>
                <a:spcPts val="0"/>
              </a:spcBef>
              <a:spcAft>
                <a:spcPts val="0"/>
              </a:spcAft>
              <a:buClr>
                <a:schemeClr val="dk1"/>
              </a:buClr>
              <a:buSzPts val="2400"/>
              <a:buFont typeface="Arial"/>
              <a:buNone/>
            </a:pPr>
            <a:r>
              <a:rPr lang="en-US" sz="2300"/>
              <a:t> </a:t>
            </a:r>
            <a:r>
              <a:rPr lang="en-US" sz="1700" u="sng">
                <a:solidFill>
                  <a:schemeClr val="hlink"/>
                </a:solidFill>
                <a:hlinkClick r:id="rId3"/>
              </a:rPr>
              <a:t>https://joinup.ec.europa.eu/community/opengov/case/statutory-elected-senior-citizens'-councils-denmark</a:t>
            </a:r>
            <a:endParaRPr sz="2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12ee6875a22_0_6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12065" marR="5080" rtl="0" algn="ctr">
              <a:lnSpc>
                <a:spcPct val="119574"/>
              </a:lnSpc>
              <a:spcBef>
                <a:spcPts val="229"/>
              </a:spcBef>
              <a:spcAft>
                <a:spcPts val="0"/>
              </a:spcAft>
              <a:buClr>
                <a:schemeClr val="dk1"/>
              </a:buClr>
              <a:buSzPts val="1100"/>
              <a:buFont typeface="Arial"/>
              <a:buNone/>
            </a:pPr>
            <a:r>
              <a:rPr b="1" lang="en-US" sz="4500">
                <a:solidFill>
                  <a:srgbClr val="0C45A6"/>
                </a:solidFill>
              </a:rPr>
              <a:t>ESEMPI DI CONSULENZA</a:t>
            </a:r>
            <a:endParaRPr b="1" sz="4500">
              <a:solidFill>
                <a:srgbClr val="0C45A6"/>
              </a:solidFill>
            </a:endParaRPr>
          </a:p>
        </p:txBody>
      </p:sp>
      <p:sp>
        <p:nvSpPr>
          <p:cNvPr id="187" name="Google Shape;187;g12ee6875a22_0_6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12700" rtl="0" algn="l">
              <a:lnSpc>
                <a:spcPct val="100000"/>
              </a:lnSpc>
              <a:spcBef>
                <a:spcPts val="0"/>
              </a:spcBef>
              <a:spcAft>
                <a:spcPts val="0"/>
              </a:spcAft>
              <a:buClr>
                <a:schemeClr val="dk1"/>
              </a:buClr>
              <a:buSzPts val="1400"/>
              <a:buFont typeface="Arial"/>
              <a:buNone/>
            </a:pPr>
            <a:r>
              <a:rPr lang="en-US" sz="3400"/>
              <a:t>Petizioni</a:t>
            </a:r>
            <a:endParaRPr/>
          </a:p>
        </p:txBody>
      </p:sp>
      <p:pic>
        <p:nvPicPr>
          <p:cNvPr id="188" name="Google Shape;188;g12ee6875a22_0_62"/>
          <p:cNvPicPr preferRelativeResize="0"/>
          <p:nvPr/>
        </p:nvPicPr>
        <p:blipFill rotWithShape="1">
          <a:blip r:embed="rId3">
            <a:alphaModFix/>
          </a:blip>
          <a:srcRect b="0" l="0" r="0" t="0"/>
          <a:stretch/>
        </p:blipFill>
        <p:spPr>
          <a:xfrm>
            <a:off x="3434900" y="2008650"/>
            <a:ext cx="2785501" cy="4115002"/>
          </a:xfrm>
          <a:prstGeom prst="rect">
            <a:avLst/>
          </a:prstGeom>
          <a:noFill/>
          <a:ln>
            <a:noFill/>
          </a:ln>
        </p:spPr>
      </p:pic>
      <p:pic>
        <p:nvPicPr>
          <p:cNvPr descr="Immagine che contiene testo&#10;&#10;Descrizione generata automaticamente" id="189" name="Google Shape;189;g12ee6875a22_0_62"/>
          <p:cNvPicPr preferRelativeResize="0"/>
          <p:nvPr/>
        </p:nvPicPr>
        <p:blipFill rotWithShape="1">
          <a:blip r:embed="rId4">
            <a:alphaModFix/>
          </a:blip>
          <a:srcRect b="0" l="0" r="0" t="0"/>
          <a:stretch/>
        </p:blipFill>
        <p:spPr>
          <a:xfrm>
            <a:off x="7051489" y="2358148"/>
            <a:ext cx="4381500" cy="1384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12ee6875a22_0_68"/>
          <p:cNvSpPr txBox="1"/>
          <p:nvPr>
            <p:ph type="title"/>
          </p:nvPr>
        </p:nvSpPr>
        <p:spPr>
          <a:xfrm>
            <a:off x="485625" y="365125"/>
            <a:ext cx="10868100" cy="1325700"/>
          </a:xfrm>
          <a:prstGeom prst="rect">
            <a:avLst/>
          </a:prstGeom>
          <a:noFill/>
          <a:ln>
            <a:noFill/>
          </a:ln>
        </p:spPr>
        <p:txBody>
          <a:bodyPr anchorCtr="0" anchor="ctr" bIns="45700" lIns="91425" spcFirstLastPara="1" rIns="91425" wrap="square" tIns="45700">
            <a:normAutofit fontScale="90000"/>
          </a:bodyPr>
          <a:lstStyle/>
          <a:p>
            <a:pPr indent="0" lvl="0" marL="12065" marR="5080" rtl="0" algn="ctr">
              <a:lnSpc>
                <a:spcPct val="119574"/>
              </a:lnSpc>
              <a:spcBef>
                <a:spcPts val="229"/>
              </a:spcBef>
              <a:spcAft>
                <a:spcPts val="0"/>
              </a:spcAft>
              <a:buClr>
                <a:schemeClr val="dk1"/>
              </a:buClr>
              <a:buSzPts val="990"/>
              <a:buFont typeface="Arial"/>
              <a:buNone/>
            </a:pPr>
            <a:r>
              <a:rPr b="1" lang="en-US" sz="4500">
                <a:solidFill>
                  <a:srgbClr val="0C45A6"/>
                </a:solidFill>
              </a:rPr>
              <a:t>ESEMPI DI CONSULENZA</a:t>
            </a:r>
            <a:endParaRPr b="1" sz="4500">
              <a:solidFill>
                <a:srgbClr val="0C45A6"/>
              </a:solidFill>
            </a:endParaRPr>
          </a:p>
          <a:p>
            <a:pPr indent="0" lvl="0" marL="12700" rtl="0" algn="ctr">
              <a:lnSpc>
                <a:spcPct val="100000"/>
              </a:lnSpc>
              <a:spcBef>
                <a:spcPts val="0"/>
              </a:spcBef>
              <a:spcAft>
                <a:spcPts val="0"/>
              </a:spcAft>
              <a:buClr>
                <a:schemeClr val="dk1"/>
              </a:buClr>
              <a:buSzPct val="51219"/>
              <a:buFont typeface="Arial"/>
              <a:buNone/>
            </a:pPr>
            <a:r>
              <a:rPr lang="en-US" sz="2733"/>
              <a:t>Consultazione civica presso la scuola Sahabi 4, Kairouan (Tunisia) – progetto AUTREMENT</a:t>
            </a:r>
            <a:r>
              <a:rPr lang="en-US" sz="3400">
                <a:latin typeface="Tahoma"/>
                <a:ea typeface="Tahoma"/>
                <a:cs typeface="Tahoma"/>
                <a:sym typeface="Tahoma"/>
              </a:rPr>
              <a:t> </a:t>
            </a:r>
            <a:endParaRPr b="1" sz="4500">
              <a:solidFill>
                <a:srgbClr val="0C45A6"/>
              </a:solidFill>
            </a:endParaRPr>
          </a:p>
        </p:txBody>
      </p:sp>
      <p:sp>
        <p:nvSpPr>
          <p:cNvPr id="195" name="Google Shape;195;g12ee6875a22_0_68"/>
          <p:cNvSpPr txBox="1"/>
          <p:nvPr>
            <p:ph idx="1" type="body"/>
          </p:nvPr>
        </p:nvSpPr>
        <p:spPr>
          <a:xfrm>
            <a:off x="838200" y="1790075"/>
            <a:ext cx="10515600" cy="4351200"/>
          </a:xfrm>
          <a:prstGeom prst="rect">
            <a:avLst/>
          </a:prstGeom>
          <a:noFill/>
          <a:ln>
            <a:noFill/>
          </a:ln>
        </p:spPr>
        <p:txBody>
          <a:bodyPr anchorCtr="0" anchor="t" bIns="45700" lIns="91425" spcFirstLastPara="1" rIns="91425" wrap="square" tIns="45700">
            <a:noAutofit/>
          </a:bodyPr>
          <a:lstStyle/>
          <a:p>
            <a:pPr indent="0" lvl="0" marL="12700" rtl="0" algn="l">
              <a:lnSpc>
                <a:spcPct val="100000"/>
              </a:lnSpc>
              <a:spcBef>
                <a:spcPts val="0"/>
              </a:spcBef>
              <a:spcAft>
                <a:spcPts val="0"/>
              </a:spcAft>
              <a:buSzPts val="1800"/>
              <a:buNone/>
            </a:pPr>
            <a:r>
              <a:rPr b="1" lang="en-US" sz="1600"/>
              <a:t>Il</a:t>
            </a:r>
            <a:r>
              <a:rPr b="1" lang="en-US" sz="1600"/>
              <a:t> problema: </a:t>
            </a:r>
            <a:r>
              <a:rPr lang="en-US" sz="1600"/>
              <a:t>migliorare lo spazio aperto davanti alla scuola, dove gli alunni aspettano le lezioni e fanno sport. Lo spazio non è sicuro, non attrezzato e non offre riparo dal caldo o dalla pioggia.</a:t>
            </a:r>
            <a:endParaRPr sz="1600"/>
          </a:p>
          <a:p>
            <a:pPr indent="0" lvl="0" marL="12700" rtl="0" algn="l">
              <a:lnSpc>
                <a:spcPct val="100000"/>
              </a:lnSpc>
              <a:spcBef>
                <a:spcPts val="0"/>
              </a:spcBef>
              <a:spcAft>
                <a:spcPts val="0"/>
              </a:spcAft>
              <a:buSzPts val="1800"/>
              <a:buNone/>
            </a:pPr>
            <a:r>
              <a:t/>
            </a:r>
            <a:endParaRPr sz="1600"/>
          </a:p>
          <a:p>
            <a:pPr indent="0" lvl="0" marL="12700" rtl="0" algn="l">
              <a:lnSpc>
                <a:spcPct val="100000"/>
              </a:lnSpc>
              <a:spcBef>
                <a:spcPts val="0"/>
              </a:spcBef>
              <a:spcAft>
                <a:spcPts val="0"/>
              </a:spcAft>
              <a:buSzPts val="1800"/>
              <a:buNone/>
            </a:pPr>
            <a:r>
              <a:rPr b="1" lang="en-US" sz="1600"/>
              <a:t>Gli obiettivi della consultazione preliminare:</a:t>
            </a:r>
            <a:endParaRPr sz="1600"/>
          </a:p>
          <a:p>
            <a:pPr indent="-317500" lvl="0" marL="355600" rtl="0" algn="l">
              <a:lnSpc>
                <a:spcPct val="100000"/>
              </a:lnSpc>
              <a:spcBef>
                <a:spcPts val="100"/>
              </a:spcBef>
              <a:spcAft>
                <a:spcPts val="0"/>
              </a:spcAft>
              <a:buSzPts val="1600"/>
              <a:buChar char="•"/>
            </a:pPr>
            <a:r>
              <a:rPr lang="en-US" sz="1600"/>
              <a:t>Informare i cittadini dell'intenzione del comune di migliorare lo spazio antistante la scuola</a:t>
            </a:r>
            <a:endParaRPr sz="1600"/>
          </a:p>
          <a:p>
            <a:pPr indent="-317500" lvl="0" marL="355600" rtl="0" algn="l">
              <a:lnSpc>
                <a:spcPct val="100000"/>
              </a:lnSpc>
              <a:spcBef>
                <a:spcPts val="100"/>
              </a:spcBef>
              <a:spcAft>
                <a:spcPts val="0"/>
              </a:spcAft>
              <a:buSzPts val="1600"/>
              <a:buChar char="•"/>
            </a:pPr>
            <a:r>
              <a:rPr lang="en-US" sz="1600"/>
              <a:t>Documentare le pratiche degli utenti relative a questo spazio, raccogliere dati e problemi, al fine di informare la seconda parte della consultazione</a:t>
            </a:r>
            <a:endParaRPr sz="1600"/>
          </a:p>
          <a:p>
            <a:pPr indent="-317500" lvl="0" marL="355600" rtl="0" algn="l">
              <a:lnSpc>
                <a:spcPct val="100000"/>
              </a:lnSpc>
              <a:spcBef>
                <a:spcPts val="100"/>
              </a:spcBef>
              <a:spcAft>
                <a:spcPts val="0"/>
              </a:spcAft>
              <a:buSzPts val="1600"/>
              <a:buChar char="•"/>
            </a:pPr>
            <a:r>
              <a:rPr lang="en-US" sz="1600"/>
              <a:t>Entra in contatto con i beneficiari finali dello spazio, così da co-progettare insieme a loro gli interventi per migliorare lo spazio</a:t>
            </a:r>
            <a:endParaRPr sz="1600"/>
          </a:p>
          <a:p>
            <a:pPr indent="-317500" lvl="0" marL="355600" rtl="0" algn="l">
              <a:lnSpc>
                <a:spcPct val="100000"/>
              </a:lnSpc>
              <a:spcBef>
                <a:spcPts val="100"/>
              </a:spcBef>
              <a:spcAft>
                <a:spcPts val="0"/>
              </a:spcAft>
              <a:buSzPts val="1600"/>
              <a:buChar char="•"/>
            </a:pPr>
            <a:r>
              <a:rPr lang="en-US" sz="1600"/>
              <a:t>Favorire la cooperazione e il dialogo tra l'Ente Locale e la società civile, per migliorare lo sviluppo sostenibile della città a vantaggio dei suoi cittadini</a:t>
            </a:r>
            <a:r>
              <a:rPr lang="en-US" sz="1600"/>
              <a:t> </a:t>
            </a:r>
            <a:endParaRPr sz="1600"/>
          </a:p>
          <a:p>
            <a:pPr indent="0" lvl="0" marL="12700" rtl="0" algn="ctr">
              <a:lnSpc>
                <a:spcPct val="100000"/>
              </a:lnSpc>
              <a:spcBef>
                <a:spcPts val="0"/>
              </a:spcBef>
              <a:spcAft>
                <a:spcPts val="0"/>
              </a:spcAft>
              <a:buClr>
                <a:schemeClr val="dk1"/>
              </a:buClr>
              <a:buSzPts val="2000"/>
              <a:buFont typeface="Arial"/>
              <a:buNone/>
            </a:pPr>
            <a:r>
              <a:rPr b="1" lang="en-US" sz="1600"/>
              <a:t>I gruppi target consultati:</a:t>
            </a:r>
            <a:endParaRPr b="1" sz="1600"/>
          </a:p>
          <a:p>
            <a:pPr indent="-317500" lvl="0" marL="355600" rtl="0" algn="ctr">
              <a:lnSpc>
                <a:spcPct val="100000"/>
              </a:lnSpc>
              <a:spcBef>
                <a:spcPts val="100"/>
              </a:spcBef>
              <a:spcAft>
                <a:spcPts val="0"/>
              </a:spcAft>
              <a:buSzPts val="1600"/>
              <a:buFont typeface="Calibri"/>
              <a:buChar char="•"/>
            </a:pPr>
            <a:r>
              <a:rPr lang="en-US" sz="1600"/>
              <a:t>insegnanti,</a:t>
            </a:r>
            <a:endParaRPr sz="1600"/>
          </a:p>
          <a:p>
            <a:pPr indent="-317500" lvl="0" marL="355600" rtl="0" algn="ctr">
              <a:lnSpc>
                <a:spcPct val="100000"/>
              </a:lnSpc>
              <a:spcBef>
                <a:spcPts val="100"/>
              </a:spcBef>
              <a:spcAft>
                <a:spcPts val="0"/>
              </a:spcAft>
              <a:buSzPts val="1600"/>
              <a:buFont typeface="Calibri"/>
              <a:buChar char="•"/>
            </a:pPr>
            <a:r>
              <a:rPr lang="en-US" sz="1600"/>
              <a:t>alunni,</a:t>
            </a:r>
            <a:endParaRPr sz="1600"/>
          </a:p>
          <a:p>
            <a:pPr indent="-317500" lvl="0" marL="355600" rtl="0" algn="ctr">
              <a:lnSpc>
                <a:spcPct val="100000"/>
              </a:lnSpc>
              <a:spcBef>
                <a:spcPts val="100"/>
              </a:spcBef>
              <a:spcAft>
                <a:spcPts val="0"/>
              </a:spcAft>
              <a:buSzPts val="1600"/>
              <a:buFont typeface="Calibri"/>
              <a:buChar char="•"/>
            </a:pPr>
            <a:r>
              <a:rPr lang="en-US" sz="1600"/>
              <a:t>genitori,</a:t>
            </a:r>
            <a:endParaRPr sz="1600"/>
          </a:p>
          <a:p>
            <a:pPr indent="-317500" lvl="0" marL="355600" rtl="0" algn="ctr">
              <a:lnSpc>
                <a:spcPct val="100000"/>
              </a:lnSpc>
              <a:spcBef>
                <a:spcPts val="100"/>
              </a:spcBef>
              <a:spcAft>
                <a:spcPts val="0"/>
              </a:spcAft>
              <a:buSzPts val="1600"/>
              <a:buFont typeface="Calibri"/>
              <a:buChar char="•"/>
            </a:pPr>
            <a:r>
              <a:rPr lang="en-US" sz="1600"/>
              <a:t>autisti,</a:t>
            </a:r>
            <a:endParaRPr sz="1600"/>
          </a:p>
          <a:p>
            <a:pPr indent="-317500" lvl="0" marL="355600" rtl="0" algn="ctr">
              <a:lnSpc>
                <a:spcPct val="100000"/>
              </a:lnSpc>
              <a:spcBef>
                <a:spcPts val="100"/>
              </a:spcBef>
              <a:spcAft>
                <a:spcPts val="0"/>
              </a:spcAft>
              <a:buSzPts val="1600"/>
              <a:buFont typeface="Calibri"/>
              <a:buChar char="•"/>
            </a:pPr>
            <a:r>
              <a:rPr lang="en-US" sz="1600"/>
              <a:t>vicinato</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12ee6875a22_0_7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12065" marR="5080" rtl="0" algn="ctr">
              <a:lnSpc>
                <a:spcPct val="119574"/>
              </a:lnSpc>
              <a:spcBef>
                <a:spcPts val="229"/>
              </a:spcBef>
              <a:spcAft>
                <a:spcPts val="0"/>
              </a:spcAft>
              <a:buClr>
                <a:schemeClr val="dk1"/>
              </a:buClr>
              <a:buSzPts val="990"/>
              <a:buFont typeface="Arial"/>
              <a:buNone/>
            </a:pPr>
            <a:r>
              <a:rPr b="1" lang="en-US" sz="4500">
                <a:solidFill>
                  <a:srgbClr val="0C45A6"/>
                </a:solidFill>
              </a:rPr>
              <a:t>ESEMPI DI CONSULENZA</a:t>
            </a:r>
            <a:endParaRPr b="1" sz="4500">
              <a:solidFill>
                <a:srgbClr val="0C45A6"/>
              </a:solidFill>
            </a:endParaRPr>
          </a:p>
          <a:p>
            <a:pPr indent="0" lvl="0" marL="12700" rtl="0" algn="ctr">
              <a:lnSpc>
                <a:spcPct val="100000"/>
              </a:lnSpc>
              <a:spcBef>
                <a:spcPts val="0"/>
              </a:spcBef>
              <a:spcAft>
                <a:spcPts val="0"/>
              </a:spcAft>
              <a:buClr>
                <a:schemeClr val="dk1"/>
              </a:buClr>
              <a:buSzPct val="51219"/>
              <a:buFont typeface="Arial"/>
              <a:buNone/>
            </a:pPr>
            <a:r>
              <a:rPr lang="en-US" sz="2733"/>
              <a:t>Consultazione civica presso la scuola Sahabi 4, Kairouan (Tunisia) – progetto AUTREMENT</a:t>
            </a:r>
            <a:endParaRPr b="1" sz="4500">
              <a:solidFill>
                <a:srgbClr val="0C45A6"/>
              </a:solidFill>
            </a:endParaRPr>
          </a:p>
        </p:txBody>
      </p:sp>
      <p:sp>
        <p:nvSpPr>
          <p:cNvPr id="201" name="Google Shape;201;g12ee6875a22_0_7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12700" rtl="0" algn="l">
              <a:lnSpc>
                <a:spcPct val="100000"/>
              </a:lnSpc>
              <a:spcBef>
                <a:spcPts val="0"/>
              </a:spcBef>
              <a:spcAft>
                <a:spcPts val="0"/>
              </a:spcAft>
              <a:buClr>
                <a:schemeClr val="dk1"/>
              </a:buClr>
              <a:buSzPts val="2000"/>
              <a:buFont typeface="Arial"/>
              <a:buNone/>
            </a:pPr>
            <a:r>
              <a:rPr b="1" lang="en-US" sz="1900"/>
              <a:t>Metodi utilizzati:</a:t>
            </a:r>
            <a:endParaRPr sz="1300"/>
          </a:p>
          <a:p>
            <a:pPr indent="0" lvl="0" marL="12700" rtl="0" algn="l">
              <a:lnSpc>
                <a:spcPct val="100000"/>
              </a:lnSpc>
              <a:spcBef>
                <a:spcPts val="100"/>
              </a:spcBef>
              <a:spcAft>
                <a:spcPts val="0"/>
              </a:spcAft>
              <a:buClr>
                <a:schemeClr val="dk1"/>
              </a:buClr>
              <a:buSzPts val="2000"/>
              <a:buFont typeface="Arial"/>
              <a:buNone/>
            </a:pPr>
            <a:r>
              <a:t/>
            </a:r>
            <a:endParaRPr b="1" sz="1900"/>
          </a:p>
          <a:p>
            <a:pPr indent="-336550" lvl="0" marL="355600" rtl="0" algn="l">
              <a:lnSpc>
                <a:spcPct val="100000"/>
              </a:lnSpc>
              <a:spcBef>
                <a:spcPts val="100"/>
              </a:spcBef>
              <a:spcAft>
                <a:spcPts val="0"/>
              </a:spcAft>
              <a:buSzPts val="1900"/>
              <a:buFont typeface="Calibri"/>
              <a:buChar char="-"/>
            </a:pPr>
            <a:r>
              <a:rPr lang="en-US" sz="1900"/>
              <a:t>Stand dalle 7.00 alle 13.00 davanti alla scuola</a:t>
            </a:r>
            <a:endParaRPr sz="1900"/>
          </a:p>
          <a:p>
            <a:pPr indent="-336550" lvl="0" marL="355600" rtl="0" algn="l">
              <a:lnSpc>
                <a:spcPct val="100000"/>
              </a:lnSpc>
              <a:spcBef>
                <a:spcPts val="100"/>
              </a:spcBef>
              <a:spcAft>
                <a:spcPts val="0"/>
              </a:spcAft>
              <a:buSzPts val="1900"/>
              <a:buFont typeface="Calibri"/>
              <a:buChar char="-"/>
            </a:pPr>
            <a:r>
              <a:rPr lang="en-US" sz="1900"/>
              <a:t>Sondaggio compilato da/con i gruppi target</a:t>
            </a:r>
            <a:endParaRPr sz="1900"/>
          </a:p>
          <a:p>
            <a:pPr indent="-336550" lvl="0" marL="355600" rtl="0" algn="l">
              <a:lnSpc>
                <a:spcPct val="100000"/>
              </a:lnSpc>
              <a:spcBef>
                <a:spcPts val="100"/>
              </a:spcBef>
              <a:spcAft>
                <a:spcPts val="0"/>
              </a:spcAft>
              <a:buSzPts val="1900"/>
              <a:buFont typeface="Calibri"/>
              <a:buChar char="-"/>
            </a:pPr>
            <a:r>
              <a:rPr lang="en-US" sz="1900"/>
              <a:t>Per gli alunni: disegna lo spazio esterno come desideri che diventi</a:t>
            </a:r>
            <a:endParaRPr sz="1900"/>
          </a:p>
          <a:p>
            <a:pPr indent="-336550" lvl="0" marL="355600" rtl="0" algn="l">
              <a:lnSpc>
                <a:spcPct val="100000"/>
              </a:lnSpc>
              <a:spcBef>
                <a:spcPts val="100"/>
              </a:spcBef>
              <a:spcAft>
                <a:spcPts val="0"/>
              </a:spcAft>
              <a:buSzPts val="1900"/>
              <a:buFont typeface="Calibri"/>
              <a:buChar char="-"/>
            </a:pPr>
            <a:r>
              <a:rPr lang="en-US" sz="1900"/>
              <a:t>Interviste con persone chiave (es. commercianti che vivono nelle vicinanze, autisti, insegnanti)</a:t>
            </a:r>
            <a:endParaRPr sz="1900"/>
          </a:p>
          <a:p>
            <a:pPr indent="-336550" lvl="0" marL="355600" rtl="0" algn="l">
              <a:lnSpc>
                <a:spcPct val="100000"/>
              </a:lnSpc>
              <a:spcBef>
                <a:spcPts val="100"/>
              </a:spcBef>
              <a:spcAft>
                <a:spcPts val="0"/>
              </a:spcAft>
              <a:buSzPts val="1900"/>
              <a:buFont typeface="Calibri"/>
              <a:buChar char="-"/>
            </a:pPr>
            <a:r>
              <a:rPr lang="en-US" sz="1900"/>
              <a:t>Osservazione del contesto (registrazione audio – video, appunti scritti, foto)</a:t>
            </a:r>
            <a:endParaRPr sz="1900"/>
          </a:p>
          <a:p>
            <a:pPr indent="0" lvl="0" marL="0" rtl="0" algn="l">
              <a:lnSpc>
                <a:spcPct val="100000"/>
              </a:lnSpc>
              <a:spcBef>
                <a:spcPts val="100"/>
              </a:spcBef>
              <a:spcAft>
                <a:spcPts val="0"/>
              </a:spcAft>
              <a:buSzPts val="1800"/>
              <a:buNone/>
            </a:pPr>
            <a:r>
              <a:t/>
            </a:r>
            <a:endParaRPr sz="1900"/>
          </a:p>
          <a:p>
            <a:pPr indent="0" lvl="0" marL="0" rtl="0" algn="l">
              <a:lnSpc>
                <a:spcPct val="100000"/>
              </a:lnSpc>
              <a:spcBef>
                <a:spcPts val="100"/>
              </a:spcBef>
              <a:spcAft>
                <a:spcPts val="0"/>
              </a:spcAft>
              <a:buSzPts val="1800"/>
              <a:buNone/>
            </a:pPr>
            <a:r>
              <a:t/>
            </a:r>
            <a:endParaRPr sz="1900"/>
          </a:p>
        </p:txBody>
      </p:sp>
      <p:pic>
        <p:nvPicPr>
          <p:cNvPr descr="Immagine che contiene cielo, persona, esterni, folla&#10;&#10;Descrizione generata automaticamente" id="202" name="Google Shape;202;g12ee6875a22_0_73"/>
          <p:cNvPicPr preferRelativeResize="0"/>
          <p:nvPr/>
        </p:nvPicPr>
        <p:blipFill rotWithShape="1">
          <a:blip r:embed="rId3">
            <a:alphaModFix/>
          </a:blip>
          <a:srcRect b="0" l="0" r="0" t="0"/>
          <a:stretch/>
        </p:blipFill>
        <p:spPr>
          <a:xfrm>
            <a:off x="6205199" y="4074525"/>
            <a:ext cx="3140025" cy="2226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12ee6875a22_0_7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12700" rtl="0" algn="ctr">
              <a:lnSpc>
                <a:spcPct val="100000"/>
              </a:lnSpc>
              <a:spcBef>
                <a:spcPts val="0"/>
              </a:spcBef>
              <a:spcAft>
                <a:spcPts val="0"/>
              </a:spcAft>
              <a:buClr>
                <a:schemeClr val="dk1"/>
              </a:buClr>
              <a:buSzPts val="5450"/>
              <a:buFont typeface="Arial"/>
              <a:buNone/>
            </a:pPr>
            <a:r>
              <a:rPr b="1" lang="en-US" sz="4500"/>
              <a:t>LIVELLO 3: DIALOGO</a:t>
            </a:r>
            <a:endParaRPr b="1" sz="4500"/>
          </a:p>
        </p:txBody>
      </p:sp>
      <p:sp>
        <p:nvSpPr>
          <p:cNvPr id="208" name="Google Shape;208;g12ee6875a22_0_7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77500" lnSpcReduction="10000"/>
          </a:bodyPr>
          <a:lstStyle/>
          <a:p>
            <a:pPr indent="0" lvl="0" marL="0" marR="5879465" rtl="0" algn="ctr">
              <a:lnSpc>
                <a:spcPct val="114100"/>
              </a:lnSpc>
              <a:spcBef>
                <a:spcPts val="0"/>
              </a:spcBef>
              <a:spcAft>
                <a:spcPts val="0"/>
              </a:spcAft>
              <a:buClr>
                <a:schemeClr val="dk1"/>
              </a:buClr>
              <a:buSzPct val="47826"/>
              <a:buFont typeface="Arial"/>
              <a:buNone/>
            </a:pPr>
            <a:r>
              <a:rPr lang="en-US" sz="2300">
                <a:latin typeface="Tahoma"/>
                <a:ea typeface="Tahoma"/>
                <a:cs typeface="Tahoma"/>
                <a:sym typeface="Tahoma"/>
              </a:rPr>
              <a:t>Il dialogo è un processo strutturato, duraturo e orientato ai risultati che implica una comunicazione bidirezionale. Consiste in incontri congiunti, spesso frequenti e regolari, tra le autorità locali e la società civile per sviluppare strategie politiche specifiche.</a:t>
            </a:r>
            <a:endParaRPr sz="2300">
              <a:latin typeface="Tahoma"/>
              <a:ea typeface="Tahoma"/>
              <a:cs typeface="Tahoma"/>
              <a:sym typeface="Tahoma"/>
            </a:endParaRPr>
          </a:p>
          <a:p>
            <a:pPr indent="0" lvl="0" marL="0" marR="5879465" rtl="0" algn="ctr">
              <a:lnSpc>
                <a:spcPct val="114100"/>
              </a:lnSpc>
              <a:spcBef>
                <a:spcPts val="0"/>
              </a:spcBef>
              <a:spcAft>
                <a:spcPts val="0"/>
              </a:spcAft>
              <a:buClr>
                <a:schemeClr val="dk1"/>
              </a:buClr>
              <a:buSzPct val="47826"/>
              <a:buFont typeface="Arial"/>
              <a:buNone/>
            </a:pPr>
            <a:r>
              <a:rPr lang="en-US" sz="2300">
                <a:latin typeface="Tahoma"/>
                <a:ea typeface="Tahoma"/>
                <a:cs typeface="Tahoma"/>
                <a:sym typeface="Tahoma"/>
              </a:rPr>
              <a:t>In questa fase della partecipazione civile, in</a:t>
            </a:r>
            <a:endParaRPr sz="2300">
              <a:latin typeface="Tahoma"/>
              <a:ea typeface="Tahoma"/>
              <a:cs typeface="Tahoma"/>
              <a:sym typeface="Tahoma"/>
            </a:endParaRPr>
          </a:p>
          <a:p>
            <a:pPr indent="0" lvl="0" marL="0" marR="5879465" rtl="0" algn="ctr">
              <a:lnSpc>
                <a:spcPct val="114100"/>
              </a:lnSpc>
              <a:spcBef>
                <a:spcPts val="0"/>
              </a:spcBef>
              <a:spcAft>
                <a:spcPts val="0"/>
              </a:spcAft>
              <a:buClr>
                <a:schemeClr val="dk1"/>
              </a:buClr>
              <a:buSzPct val="47826"/>
              <a:buFont typeface="Arial"/>
              <a:buNone/>
            </a:pPr>
            <a:r>
              <a:rPr lang="en-US" sz="2300">
                <a:latin typeface="Tahoma"/>
                <a:ea typeface="Tahoma"/>
                <a:cs typeface="Tahoma"/>
                <a:sym typeface="Tahoma"/>
              </a:rPr>
              <a:t>Infatti, è l'autorità pubblica che maggiormente sente la necessità di includere le capacità e le competenze degli stakeholder nel processo decisionale, creando così incentivi e occasioni di scambio reciproco con lo stakeholder.</a:t>
            </a:r>
            <a:endParaRPr sz="2300">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12ee6875a22_0_8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12700" rtl="0" algn="ctr">
              <a:lnSpc>
                <a:spcPct val="100000"/>
              </a:lnSpc>
              <a:spcBef>
                <a:spcPts val="0"/>
              </a:spcBef>
              <a:spcAft>
                <a:spcPts val="0"/>
              </a:spcAft>
              <a:buClr>
                <a:schemeClr val="dk1"/>
              </a:buClr>
              <a:buSzPts val="990"/>
              <a:buFont typeface="Arial"/>
              <a:buNone/>
            </a:pPr>
            <a:r>
              <a:rPr b="1" lang="en-US" sz="4500"/>
              <a:t>3 - TOOLKIT e MECCANISMI</a:t>
            </a:r>
            <a:endParaRPr b="1" sz="4500"/>
          </a:p>
          <a:p>
            <a:pPr indent="0" lvl="0" marL="12700" rtl="0" algn="ctr">
              <a:lnSpc>
                <a:spcPct val="100000"/>
              </a:lnSpc>
              <a:spcBef>
                <a:spcPts val="0"/>
              </a:spcBef>
              <a:spcAft>
                <a:spcPts val="0"/>
              </a:spcAft>
              <a:buClr>
                <a:schemeClr val="dk1"/>
              </a:buClr>
              <a:buSzPts val="990"/>
              <a:buFont typeface="Arial"/>
              <a:buNone/>
            </a:pPr>
            <a:r>
              <a:rPr lang="en-US" sz="4500"/>
              <a:t>CAFFÈ DEL MONDO</a:t>
            </a:r>
            <a:endParaRPr sz="4500"/>
          </a:p>
        </p:txBody>
      </p:sp>
      <p:sp>
        <p:nvSpPr>
          <p:cNvPr id="214" name="Google Shape;214;g12ee6875a22_0_83"/>
          <p:cNvSpPr txBox="1"/>
          <p:nvPr>
            <p:ph idx="1" type="body"/>
          </p:nvPr>
        </p:nvSpPr>
        <p:spPr>
          <a:xfrm>
            <a:off x="838200" y="2228325"/>
            <a:ext cx="10515600" cy="4351200"/>
          </a:xfrm>
          <a:prstGeom prst="rect">
            <a:avLst/>
          </a:prstGeom>
          <a:noFill/>
          <a:ln>
            <a:noFill/>
          </a:ln>
        </p:spPr>
        <p:txBody>
          <a:bodyPr anchorCtr="0" anchor="t" bIns="45700" lIns="91425" spcFirstLastPara="1" rIns="91425" wrap="square" tIns="45700">
            <a:normAutofit/>
          </a:bodyPr>
          <a:lstStyle/>
          <a:p>
            <a:pPr indent="0" lvl="0" marL="12700" marR="5080" rtl="0" algn="just">
              <a:lnSpc>
                <a:spcPct val="116500"/>
              </a:lnSpc>
              <a:spcBef>
                <a:spcPts val="0"/>
              </a:spcBef>
              <a:spcAft>
                <a:spcPts val="0"/>
              </a:spcAft>
              <a:buClr>
                <a:schemeClr val="dk1"/>
              </a:buClr>
              <a:buSzPts val="2200"/>
              <a:buFont typeface="Arial"/>
              <a:buNone/>
            </a:pPr>
            <a:r>
              <a:rPr lang="en-US" sz="2200">
                <a:latin typeface="Tahoma"/>
                <a:ea typeface="Tahoma"/>
                <a:cs typeface="Tahoma"/>
                <a:sym typeface="Tahoma"/>
              </a:rPr>
              <a:t>La filosofia di progettazione centrale di una sessione del World Café è che le persone possiedono un'abilità intrinseca e intuizioni per affrontare efficacemente le questioni del processo decisionale o della pianificazione e che la conversazione naturale è una delle migliori opzioni per suscitare tale dialogo. Quando i partecipanti ruotano tra i tavoli nel corso di una sessione, le conversazioni individuali si sviluppano l'una e l'altra e le idee e le questioni "si impollinano". In tal modo, l'intelligenza collettiva, l'attenzione e le esperienze del gruppo vengono portate in relazione a una o più questioni particolari con un senso collettivo di scopo e direzione.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2ee6875a22_0_8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12700" rtl="0" algn="ctr">
              <a:lnSpc>
                <a:spcPct val="100000"/>
              </a:lnSpc>
              <a:spcBef>
                <a:spcPts val="0"/>
              </a:spcBef>
              <a:spcAft>
                <a:spcPts val="0"/>
              </a:spcAft>
              <a:buClr>
                <a:schemeClr val="dk1"/>
              </a:buClr>
              <a:buSzPts val="4950"/>
              <a:buFont typeface="Arial"/>
              <a:buNone/>
            </a:pPr>
            <a:r>
              <a:rPr lang="en-US" sz="3500"/>
              <a:t>TECNOLOGIA OPEN SPACE</a:t>
            </a:r>
            <a:endParaRPr sz="3500"/>
          </a:p>
        </p:txBody>
      </p:sp>
      <p:sp>
        <p:nvSpPr>
          <p:cNvPr id="220" name="Google Shape;220;g12ee6875a22_0_8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12700" rtl="0" algn="l">
              <a:lnSpc>
                <a:spcPct val="100000"/>
              </a:lnSpc>
              <a:spcBef>
                <a:spcPts val="450"/>
              </a:spcBef>
              <a:spcAft>
                <a:spcPts val="0"/>
              </a:spcAft>
              <a:buClr>
                <a:schemeClr val="dk1"/>
              </a:buClr>
              <a:buSzPts val="1100"/>
              <a:buFont typeface="Arial"/>
              <a:buNone/>
            </a:pPr>
            <a:r>
              <a:rPr lang="en-US" sz="1600"/>
              <a:t>OST è guidato dai partecipanti e meno guidato dagli organizzatori.</a:t>
            </a:r>
            <a:endParaRPr sz="1600"/>
          </a:p>
          <a:p>
            <a:pPr indent="0" lvl="0" marL="12700" rtl="0" algn="l">
              <a:lnSpc>
                <a:spcPct val="100000"/>
              </a:lnSpc>
              <a:spcBef>
                <a:spcPts val="450"/>
              </a:spcBef>
              <a:spcAft>
                <a:spcPts val="0"/>
              </a:spcAft>
              <a:buClr>
                <a:schemeClr val="dk1"/>
              </a:buClr>
              <a:buSzPts val="1100"/>
              <a:buFont typeface="Arial"/>
              <a:buNone/>
            </a:pPr>
            <a:r>
              <a:rPr lang="en-US" sz="1600"/>
              <a:t>La programmazione di cui parlare, su quale argomento in quale stanza viene creata dalle persone presenti, una volta arrivate.</a:t>
            </a:r>
            <a:endParaRPr sz="1600"/>
          </a:p>
          <a:p>
            <a:pPr indent="0" lvl="0" marL="12700" rtl="0" algn="l">
              <a:lnSpc>
                <a:spcPct val="100000"/>
              </a:lnSpc>
              <a:spcBef>
                <a:spcPts val="450"/>
              </a:spcBef>
              <a:spcAft>
                <a:spcPts val="0"/>
              </a:spcAft>
              <a:buClr>
                <a:schemeClr val="dk1"/>
              </a:buClr>
              <a:buSzPts val="1100"/>
              <a:buFont typeface="Arial"/>
              <a:buNone/>
            </a:pPr>
            <a:r>
              <a:rPr lang="en-US" sz="1600"/>
              <a:t>Questa metodologia si basa su una totale fiducia nelle capacità del gruppo.</a:t>
            </a:r>
            <a:endParaRPr sz="1600"/>
          </a:p>
          <a:p>
            <a:pPr indent="0" lvl="0" marL="12700" rtl="0" algn="l">
              <a:lnSpc>
                <a:spcPct val="100000"/>
              </a:lnSpc>
              <a:spcBef>
                <a:spcPts val="450"/>
              </a:spcBef>
              <a:spcAft>
                <a:spcPts val="0"/>
              </a:spcAft>
              <a:buClr>
                <a:schemeClr val="dk1"/>
              </a:buClr>
              <a:buSzPts val="1100"/>
              <a:buFont typeface="Arial"/>
              <a:buNone/>
            </a:pPr>
            <a:r>
              <a:rPr lang="en-US" sz="1600"/>
              <a:t>Questo metodo funziona al meglio quando sono soddisfatte alcune condizioni:</a:t>
            </a:r>
            <a:endParaRPr sz="1600"/>
          </a:p>
          <a:p>
            <a:pPr indent="0" lvl="0" marL="12700" rtl="0" algn="l">
              <a:lnSpc>
                <a:spcPct val="100000"/>
              </a:lnSpc>
              <a:spcBef>
                <a:spcPts val="450"/>
              </a:spcBef>
              <a:spcAft>
                <a:spcPts val="0"/>
              </a:spcAft>
              <a:buClr>
                <a:schemeClr val="dk1"/>
              </a:buClr>
              <a:buSzPts val="1100"/>
              <a:buFont typeface="Arial"/>
              <a:buNone/>
            </a:pPr>
            <a:r>
              <a:rPr lang="en-US" sz="1600"/>
              <a:t>-Una questione reale e seria in gioco (argomento non troppo ampio o indefinito)</a:t>
            </a:r>
            <a:endParaRPr sz="1600"/>
          </a:p>
          <a:p>
            <a:pPr indent="0" lvl="0" marL="12700" rtl="0" algn="l">
              <a:lnSpc>
                <a:spcPct val="100000"/>
              </a:lnSpc>
              <a:spcBef>
                <a:spcPts val="450"/>
              </a:spcBef>
              <a:spcAft>
                <a:spcPts val="0"/>
              </a:spcAft>
              <a:buClr>
                <a:schemeClr val="dk1"/>
              </a:buClr>
              <a:buSzPts val="1100"/>
              <a:buFont typeface="Arial"/>
              <a:buNone/>
            </a:pPr>
            <a:r>
              <a:rPr lang="en-US" sz="1600"/>
              <a:t>-Un alto livello di complessità</a:t>
            </a:r>
            <a:endParaRPr sz="1600"/>
          </a:p>
          <a:p>
            <a:pPr indent="0" lvl="0" marL="12700" rtl="0" algn="l">
              <a:lnSpc>
                <a:spcPct val="100000"/>
              </a:lnSpc>
              <a:spcBef>
                <a:spcPts val="450"/>
              </a:spcBef>
              <a:spcAft>
                <a:spcPts val="0"/>
              </a:spcAft>
              <a:buClr>
                <a:schemeClr val="dk1"/>
              </a:buClr>
              <a:buSzPts val="1100"/>
              <a:buFont typeface="Arial"/>
              <a:buNone/>
            </a:pPr>
            <a:r>
              <a:rPr lang="en-US" sz="1600"/>
              <a:t>-Più punti di vista</a:t>
            </a:r>
            <a:endParaRPr sz="1600"/>
          </a:p>
          <a:p>
            <a:pPr indent="0" lvl="0" marL="12700" rtl="0" algn="l">
              <a:lnSpc>
                <a:spcPct val="100000"/>
              </a:lnSpc>
              <a:spcBef>
                <a:spcPts val="450"/>
              </a:spcBef>
              <a:spcAft>
                <a:spcPts val="0"/>
              </a:spcAft>
              <a:buClr>
                <a:schemeClr val="dk1"/>
              </a:buClr>
              <a:buSzPts val="1100"/>
              <a:buFont typeface="Arial"/>
              <a:buNone/>
            </a:pPr>
            <a:r>
              <a:rPr lang="en-US" sz="1600"/>
              <a:t>-Conflittualità diffusa</a:t>
            </a:r>
            <a:endParaRPr sz="1600"/>
          </a:p>
          <a:p>
            <a:pPr indent="0" lvl="0" marL="12700" rtl="0" algn="l">
              <a:lnSpc>
                <a:spcPct val="100000"/>
              </a:lnSpc>
              <a:spcBef>
                <a:spcPts val="450"/>
              </a:spcBef>
              <a:spcAft>
                <a:spcPts val="0"/>
              </a:spcAft>
              <a:buClr>
                <a:schemeClr val="dk1"/>
              </a:buClr>
              <a:buSzPts val="1100"/>
              <a:buFont typeface="Arial"/>
              <a:buNone/>
            </a:pPr>
            <a:r>
              <a:rPr lang="en-US" sz="1600"/>
              <a:t>-Necessità di trovare rapidamente una soluzione</a:t>
            </a:r>
            <a:endParaRPr sz="1600"/>
          </a:p>
          <a:p>
            <a:pPr indent="0" lvl="0" marL="0" rtl="0" algn="l">
              <a:lnSpc>
                <a:spcPct val="100000"/>
              </a:lnSpc>
              <a:spcBef>
                <a:spcPts val="450"/>
              </a:spcBef>
              <a:spcAft>
                <a:spcPts val="0"/>
              </a:spcAft>
              <a:buClr>
                <a:schemeClr val="dk1"/>
              </a:buClr>
              <a:buSzPts val="2000"/>
              <a:buFont typeface="Arial"/>
              <a:buNone/>
            </a:pPr>
            <a:r>
              <a:t/>
            </a:r>
            <a:endParaRPr sz="1600"/>
          </a:p>
        </p:txBody>
      </p:sp>
      <p:sp>
        <p:nvSpPr>
          <p:cNvPr id="221" name="Google Shape;221;g12ee6875a22_0_88"/>
          <p:cNvSpPr txBox="1"/>
          <p:nvPr/>
        </p:nvSpPr>
        <p:spPr>
          <a:xfrm>
            <a:off x="7734500" y="3138825"/>
            <a:ext cx="3571800" cy="2290800"/>
          </a:xfrm>
          <a:prstGeom prst="rect">
            <a:avLst/>
          </a:prstGeom>
          <a:noFill/>
          <a:ln>
            <a:noFill/>
          </a:ln>
        </p:spPr>
        <p:txBody>
          <a:bodyPr anchorCtr="0" anchor="t" bIns="91425" lIns="91425" spcFirstLastPara="1" rIns="91425" wrap="square" tIns="91425">
            <a:spAutoFit/>
          </a:bodyPr>
          <a:lstStyle/>
          <a:p>
            <a:pPr indent="0" lvl="0" marL="238125" marR="0" rtl="0" algn="just">
              <a:lnSpc>
                <a:spcPct val="100000"/>
              </a:lnSpc>
              <a:spcBef>
                <a:spcPts val="0"/>
              </a:spcBef>
              <a:spcAft>
                <a:spcPts val="0"/>
              </a:spcAft>
              <a:buClr>
                <a:schemeClr val="dk1"/>
              </a:buClr>
              <a:buSzPts val="2000"/>
              <a:buFont typeface="Arial"/>
              <a:buNone/>
            </a:pPr>
            <a:r>
              <a:rPr b="1" lang="en-US" sz="1500">
                <a:solidFill>
                  <a:srgbClr val="0070C0"/>
                </a:solidFill>
                <a:latin typeface="Calibri"/>
                <a:ea typeface="Calibri"/>
                <a:cs typeface="Calibri"/>
                <a:sym typeface="Calibri"/>
              </a:rPr>
              <a:t>Principi chiave dell'OST: 4 regole</a:t>
            </a:r>
            <a:endParaRPr b="1" i="0" sz="1500" u="none" cap="none" strike="noStrike">
              <a:solidFill>
                <a:srgbClr val="0070C0"/>
              </a:solidFill>
              <a:latin typeface="Calibri"/>
              <a:ea typeface="Calibri"/>
              <a:cs typeface="Calibri"/>
              <a:sym typeface="Calibri"/>
            </a:endParaRPr>
          </a:p>
          <a:p>
            <a:pPr indent="0" lvl="0" marL="238125" marR="0" rtl="0" algn="just">
              <a:lnSpc>
                <a:spcPct val="100000"/>
              </a:lnSpc>
              <a:spcBef>
                <a:spcPts val="535"/>
              </a:spcBef>
              <a:spcAft>
                <a:spcPts val="0"/>
              </a:spcAft>
              <a:buClr>
                <a:schemeClr val="dk1"/>
              </a:buClr>
              <a:buSzPts val="2000"/>
              <a:buFont typeface="Arial"/>
              <a:buNone/>
            </a:pPr>
            <a:r>
              <a:rPr b="0" i="0" lang="en-US" sz="1500" u="none" cap="none" strike="noStrike">
                <a:solidFill>
                  <a:schemeClr val="dk1"/>
                </a:solidFill>
                <a:latin typeface="Calibri"/>
                <a:ea typeface="Calibri"/>
                <a:cs typeface="Calibri"/>
                <a:sym typeface="Calibri"/>
              </a:rPr>
              <a:t> </a:t>
            </a:r>
            <a:endParaRPr b="0" i="0" sz="1500" u="none" cap="none" strike="noStrike">
              <a:solidFill>
                <a:schemeClr val="dk1"/>
              </a:solidFill>
              <a:latin typeface="Calibri"/>
              <a:ea typeface="Calibri"/>
              <a:cs typeface="Calibri"/>
              <a:sym typeface="Calibri"/>
            </a:endParaRPr>
          </a:p>
          <a:p>
            <a:pPr indent="-425450" lvl="0" marL="469900" marR="5080" rtl="0" algn="just">
              <a:lnSpc>
                <a:spcPct val="116500"/>
              </a:lnSpc>
              <a:spcBef>
                <a:spcPts val="0"/>
              </a:spcBef>
              <a:spcAft>
                <a:spcPts val="0"/>
              </a:spcAft>
              <a:buClr>
                <a:schemeClr val="dk1"/>
              </a:buClr>
              <a:buSzPts val="1500"/>
              <a:buFont typeface="Calibri"/>
              <a:buAutoNum type="arabicPeriod"/>
            </a:pPr>
            <a:r>
              <a:rPr lang="en-US" sz="1500">
                <a:solidFill>
                  <a:schemeClr val="dk1"/>
                </a:solidFill>
                <a:latin typeface="Calibri"/>
                <a:ea typeface="Calibri"/>
                <a:cs typeface="Calibri"/>
                <a:sym typeface="Calibri"/>
              </a:rPr>
              <a:t>Chiunque arrivi al sistema operativo è la persona giusta</a:t>
            </a:r>
            <a:endParaRPr sz="1500">
              <a:solidFill>
                <a:schemeClr val="dk1"/>
              </a:solidFill>
              <a:latin typeface="Calibri"/>
              <a:ea typeface="Calibri"/>
              <a:cs typeface="Calibri"/>
              <a:sym typeface="Calibri"/>
            </a:endParaRPr>
          </a:p>
          <a:p>
            <a:pPr indent="-425450" lvl="0" marL="469900" marR="5080" rtl="0" algn="just">
              <a:lnSpc>
                <a:spcPct val="116500"/>
              </a:lnSpc>
              <a:spcBef>
                <a:spcPts val="0"/>
              </a:spcBef>
              <a:spcAft>
                <a:spcPts val="0"/>
              </a:spcAft>
              <a:buClr>
                <a:schemeClr val="dk1"/>
              </a:buClr>
              <a:buSzPts val="1500"/>
              <a:buFont typeface="Calibri"/>
              <a:buAutoNum type="arabicPeriod"/>
            </a:pPr>
            <a:r>
              <a:rPr lang="en-US" sz="1500">
                <a:solidFill>
                  <a:schemeClr val="dk1"/>
                </a:solidFill>
                <a:latin typeface="Calibri"/>
                <a:ea typeface="Calibri"/>
                <a:cs typeface="Calibri"/>
                <a:sym typeface="Calibri"/>
              </a:rPr>
              <a:t>Qualunque cosa accada, è l'unica cosa che potrebbe succedere</a:t>
            </a:r>
            <a:endParaRPr sz="1500">
              <a:solidFill>
                <a:schemeClr val="dk1"/>
              </a:solidFill>
              <a:latin typeface="Calibri"/>
              <a:ea typeface="Calibri"/>
              <a:cs typeface="Calibri"/>
              <a:sym typeface="Calibri"/>
            </a:endParaRPr>
          </a:p>
          <a:p>
            <a:pPr indent="-425450" lvl="0" marL="469900" marR="5080" rtl="0" algn="just">
              <a:lnSpc>
                <a:spcPct val="116500"/>
              </a:lnSpc>
              <a:spcBef>
                <a:spcPts val="0"/>
              </a:spcBef>
              <a:spcAft>
                <a:spcPts val="0"/>
              </a:spcAft>
              <a:buClr>
                <a:schemeClr val="dk1"/>
              </a:buClr>
              <a:buSzPts val="1500"/>
              <a:buFont typeface="Calibri"/>
              <a:buAutoNum type="arabicPeriod"/>
            </a:pPr>
            <a:r>
              <a:rPr lang="en-US" sz="1500">
                <a:solidFill>
                  <a:schemeClr val="dk1"/>
                </a:solidFill>
                <a:latin typeface="Calibri"/>
                <a:ea typeface="Calibri"/>
                <a:cs typeface="Calibri"/>
                <a:sym typeface="Calibri"/>
              </a:rPr>
              <a:t>Quando inizia, è il momento giusto</a:t>
            </a:r>
            <a:endParaRPr sz="1500">
              <a:solidFill>
                <a:schemeClr val="dk1"/>
              </a:solidFill>
              <a:latin typeface="Calibri"/>
              <a:ea typeface="Calibri"/>
              <a:cs typeface="Calibri"/>
              <a:sym typeface="Calibri"/>
            </a:endParaRPr>
          </a:p>
          <a:p>
            <a:pPr indent="-425450" lvl="0" marL="469900" marR="5080" rtl="0" algn="just">
              <a:lnSpc>
                <a:spcPct val="116500"/>
              </a:lnSpc>
              <a:spcBef>
                <a:spcPts val="0"/>
              </a:spcBef>
              <a:spcAft>
                <a:spcPts val="0"/>
              </a:spcAft>
              <a:buClr>
                <a:schemeClr val="dk1"/>
              </a:buClr>
              <a:buSzPts val="1500"/>
              <a:buFont typeface="Calibri"/>
              <a:buAutoNum type="arabicPeriod"/>
            </a:pPr>
            <a:r>
              <a:rPr lang="en-US" sz="1500">
                <a:solidFill>
                  <a:schemeClr val="dk1"/>
                </a:solidFill>
                <a:latin typeface="Calibri"/>
                <a:ea typeface="Calibri"/>
                <a:cs typeface="Calibri"/>
                <a:sym typeface="Calibri"/>
              </a:rPr>
              <a:t>Quando è finita, è finita</a:t>
            </a:r>
            <a:endParaRPr sz="15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2ee6875a22_0_0"/>
          <p:cNvSpPr txBox="1"/>
          <p:nvPr>
            <p:ph type="title"/>
          </p:nvPr>
        </p:nvSpPr>
        <p:spPr>
          <a:xfrm>
            <a:off x="755275" y="365125"/>
            <a:ext cx="10515600" cy="1325700"/>
          </a:xfrm>
          <a:prstGeom prst="rect">
            <a:avLst/>
          </a:prstGeom>
          <a:noFill/>
          <a:ln>
            <a:noFill/>
          </a:ln>
        </p:spPr>
        <p:txBody>
          <a:bodyPr anchorCtr="0" anchor="ctr" bIns="45700" lIns="91425" spcFirstLastPara="1" rIns="91425" wrap="square" tIns="45700">
            <a:normAutofit/>
          </a:bodyPr>
          <a:lstStyle/>
          <a:p>
            <a:pPr indent="0" lvl="0" marL="12700" rtl="0" algn="ctr">
              <a:lnSpc>
                <a:spcPct val="100000"/>
              </a:lnSpc>
              <a:spcBef>
                <a:spcPts val="0"/>
              </a:spcBef>
              <a:spcAft>
                <a:spcPts val="0"/>
              </a:spcAft>
              <a:buClr>
                <a:schemeClr val="dk1"/>
              </a:buClr>
              <a:buSzPts val="1400"/>
              <a:buFont typeface="Arial"/>
              <a:buNone/>
            </a:pPr>
            <a:r>
              <a:rPr b="1" lang="en-US" sz="4500">
                <a:solidFill>
                  <a:srgbClr val="292420"/>
                </a:solidFill>
              </a:rPr>
              <a:t>IL PROGRAMMA</a:t>
            </a:r>
            <a:endParaRPr b="1" sz="4500"/>
          </a:p>
        </p:txBody>
      </p:sp>
      <p:sp>
        <p:nvSpPr>
          <p:cNvPr id="113" name="Google Shape;113;g12ee6875a22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457200" lvl="0" marL="457200" rtl="0" algn="l">
              <a:lnSpc>
                <a:spcPct val="100000"/>
              </a:lnSpc>
              <a:spcBef>
                <a:spcPts val="0"/>
              </a:spcBef>
              <a:spcAft>
                <a:spcPts val="0"/>
              </a:spcAft>
              <a:buSzPts val="3600"/>
              <a:buFont typeface="Calibri"/>
              <a:buChar char="-"/>
            </a:pPr>
            <a:r>
              <a:rPr lang="en-US" sz="3600"/>
              <a:t>Obiettivi e stakeholder</a:t>
            </a:r>
            <a:endParaRPr sz="3600"/>
          </a:p>
          <a:p>
            <a:pPr indent="-457200" lvl="0" marL="457200" rtl="0" algn="l">
              <a:lnSpc>
                <a:spcPct val="100000"/>
              </a:lnSpc>
              <a:spcBef>
                <a:spcPts val="0"/>
              </a:spcBef>
              <a:spcAft>
                <a:spcPts val="0"/>
              </a:spcAft>
              <a:buSzPts val="3600"/>
              <a:buFont typeface="Calibri"/>
              <a:buChar char="-"/>
            </a:pPr>
            <a:r>
              <a:rPr lang="en-US" sz="3600"/>
              <a:t>Quadro generale per la partecipazione civile</a:t>
            </a:r>
            <a:endParaRPr sz="3600"/>
          </a:p>
          <a:p>
            <a:pPr indent="-457200" lvl="0" marL="457200" rtl="0" algn="l">
              <a:lnSpc>
                <a:spcPct val="100000"/>
              </a:lnSpc>
              <a:spcBef>
                <a:spcPts val="0"/>
              </a:spcBef>
              <a:spcAft>
                <a:spcPts val="0"/>
              </a:spcAft>
              <a:buSzPts val="3600"/>
              <a:buFont typeface="Calibri"/>
              <a:buChar char="-"/>
            </a:pPr>
            <a:r>
              <a:rPr lang="en-US" sz="3600"/>
              <a:t>Come impegnarsi</a:t>
            </a:r>
            <a:endParaRPr sz="3600"/>
          </a:p>
          <a:p>
            <a:pPr indent="-457200" lvl="0" marL="457200" rtl="0" algn="l">
              <a:lnSpc>
                <a:spcPct val="100000"/>
              </a:lnSpc>
              <a:spcBef>
                <a:spcPts val="0"/>
              </a:spcBef>
              <a:spcAft>
                <a:spcPts val="0"/>
              </a:spcAft>
              <a:buSzPts val="3600"/>
              <a:buFont typeface="Calibri"/>
              <a:buChar char="-"/>
            </a:pPr>
            <a:r>
              <a:rPr lang="en-US" sz="3600"/>
              <a:t>Kit di strumenti</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12ee6875a22_0_9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12700" rtl="0" algn="ctr">
              <a:lnSpc>
                <a:spcPct val="100000"/>
              </a:lnSpc>
              <a:spcBef>
                <a:spcPts val="0"/>
              </a:spcBef>
              <a:spcAft>
                <a:spcPts val="0"/>
              </a:spcAft>
              <a:buClr>
                <a:schemeClr val="dk1"/>
              </a:buClr>
              <a:buSzPts val="4950"/>
              <a:buFont typeface="Arial"/>
              <a:buNone/>
            </a:pPr>
            <a:r>
              <a:rPr lang="en-US" sz="3500"/>
              <a:t>GRUPPO FOCUS</a:t>
            </a:r>
            <a:endParaRPr sz="3500"/>
          </a:p>
        </p:txBody>
      </p:sp>
      <p:sp>
        <p:nvSpPr>
          <p:cNvPr id="227" name="Google Shape;227;g12ee6875a22_0_9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12700" marR="5080" rtl="0" algn="just">
              <a:lnSpc>
                <a:spcPct val="116799"/>
              </a:lnSpc>
              <a:spcBef>
                <a:spcPts val="0"/>
              </a:spcBef>
              <a:spcAft>
                <a:spcPts val="0"/>
              </a:spcAft>
              <a:buClr>
                <a:schemeClr val="dk1"/>
              </a:buClr>
              <a:buSzPts val="2300"/>
              <a:buFont typeface="Arial"/>
              <a:buNone/>
            </a:pPr>
            <a:r>
              <a:rPr lang="en-US" sz="1700"/>
              <a:t>Il focus group è una metodologia partecipativa che consente la raccolta di dati approfonditi e il dibattito su una questione specifica. Non è consigliabile per fasi preliminari di un processo decisionale, tale definizione delle priorità (meglio servita dall'implementazione di una metodologia World café), ma potrebbe essere molto utile per rivedere la stesura della politica o per lavorare sulla messa a punto delle politiche dopo aver monitorato le opportunità.</a:t>
            </a:r>
            <a:endParaRPr sz="2200"/>
          </a:p>
        </p:txBody>
      </p:sp>
      <p:sp>
        <p:nvSpPr>
          <p:cNvPr id="228" name="Google Shape;228;g12ee6875a22_0_93"/>
          <p:cNvSpPr txBox="1"/>
          <p:nvPr/>
        </p:nvSpPr>
        <p:spPr>
          <a:xfrm>
            <a:off x="4382475" y="3423075"/>
            <a:ext cx="7462200" cy="2586900"/>
          </a:xfrm>
          <a:prstGeom prst="rect">
            <a:avLst/>
          </a:prstGeom>
          <a:noFill/>
          <a:ln>
            <a:noFill/>
          </a:ln>
        </p:spPr>
        <p:txBody>
          <a:bodyPr anchorCtr="0" anchor="t" bIns="91425" lIns="91425" spcFirstLastPara="1" rIns="91425" wrap="square" tIns="91425">
            <a:spAutoFit/>
          </a:bodyPr>
          <a:lstStyle/>
          <a:p>
            <a:pPr indent="0" lvl="0" marL="12700" marR="29207" rtl="0" algn="just">
              <a:lnSpc>
                <a:spcPct val="116799"/>
              </a:lnSpc>
              <a:spcBef>
                <a:spcPts val="5"/>
              </a:spcBef>
              <a:spcAft>
                <a:spcPts val="0"/>
              </a:spcAft>
              <a:buClr>
                <a:schemeClr val="dk1"/>
              </a:buClr>
              <a:buSzPts val="1100"/>
              <a:buFont typeface="Arial"/>
              <a:buNone/>
            </a:pPr>
            <a:r>
              <a:rPr lang="en-US" sz="1700">
                <a:solidFill>
                  <a:schemeClr val="dk1"/>
                </a:solidFill>
                <a:latin typeface="Calibri"/>
                <a:ea typeface="Calibri"/>
                <a:cs typeface="Calibri"/>
                <a:sym typeface="Calibri"/>
              </a:rPr>
              <a:t>Le riunioni di focus group funzionano molto bene per gruppi fino a 10-15 partecipanti, in modo da consentire un'analisi approfondita dell'argomento in questione.</a:t>
            </a:r>
            <a:endParaRPr sz="1700">
              <a:solidFill>
                <a:schemeClr val="dk1"/>
              </a:solidFill>
              <a:latin typeface="Calibri"/>
              <a:ea typeface="Calibri"/>
              <a:cs typeface="Calibri"/>
              <a:sym typeface="Calibri"/>
            </a:endParaRPr>
          </a:p>
          <a:p>
            <a:pPr indent="0" lvl="0" marL="12700" marR="29207" rtl="0" algn="just">
              <a:lnSpc>
                <a:spcPct val="116799"/>
              </a:lnSpc>
              <a:spcBef>
                <a:spcPts val="5"/>
              </a:spcBef>
              <a:spcAft>
                <a:spcPts val="0"/>
              </a:spcAft>
              <a:buClr>
                <a:schemeClr val="dk1"/>
              </a:buClr>
              <a:buSzPts val="1100"/>
              <a:buFont typeface="Arial"/>
              <a:buNone/>
            </a:pPr>
            <a:r>
              <a:rPr lang="en-US" sz="1700">
                <a:solidFill>
                  <a:schemeClr val="dk1"/>
                </a:solidFill>
                <a:latin typeface="Calibri"/>
                <a:ea typeface="Calibri"/>
                <a:cs typeface="Calibri"/>
                <a:sym typeface="Calibri"/>
              </a:rPr>
              <a:t>I partecipanti sono esperti nell'argomento dibattuto e si raccomanda che anche il facilitatore possieda un certo grado di competenza.</a:t>
            </a:r>
            <a:endParaRPr sz="1700">
              <a:solidFill>
                <a:schemeClr val="dk1"/>
              </a:solidFill>
              <a:latin typeface="Calibri"/>
              <a:ea typeface="Calibri"/>
              <a:cs typeface="Calibri"/>
              <a:sym typeface="Calibri"/>
            </a:endParaRPr>
          </a:p>
          <a:p>
            <a:pPr indent="0" lvl="0" marL="12700" marR="29207" rtl="0" algn="just">
              <a:lnSpc>
                <a:spcPct val="116799"/>
              </a:lnSpc>
              <a:spcBef>
                <a:spcPts val="5"/>
              </a:spcBef>
              <a:spcAft>
                <a:spcPts val="0"/>
              </a:spcAft>
              <a:buClr>
                <a:schemeClr val="dk1"/>
              </a:buClr>
              <a:buSzPts val="1100"/>
              <a:buFont typeface="Arial"/>
              <a:buNone/>
            </a:pPr>
            <a:r>
              <a:rPr lang="en-US" sz="1700">
                <a:solidFill>
                  <a:schemeClr val="dk1"/>
                </a:solidFill>
                <a:latin typeface="Calibri"/>
                <a:ea typeface="Calibri"/>
                <a:cs typeface="Calibri"/>
                <a:sym typeface="Calibri"/>
              </a:rPr>
              <a:t>A differenza del World Café, durante un focus group gli stakeholder agiscono in base al loro ruolo e alle effettive conoscenze, poiché le informazioni che condividono devono essere confrontate con risorse reali e fattibili</a:t>
            </a:r>
            <a:endParaRPr sz="17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12ee6875a22_0_9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12065" marR="5080" rtl="0" algn="ctr">
              <a:lnSpc>
                <a:spcPct val="119574"/>
              </a:lnSpc>
              <a:spcBef>
                <a:spcPts val="229"/>
              </a:spcBef>
              <a:spcAft>
                <a:spcPts val="0"/>
              </a:spcAft>
              <a:buClr>
                <a:schemeClr val="dk1"/>
              </a:buClr>
              <a:buSzPts val="1100"/>
              <a:buFont typeface="Arial"/>
              <a:buNone/>
            </a:pPr>
            <a:r>
              <a:rPr b="1" lang="en-US" sz="4700">
                <a:solidFill>
                  <a:srgbClr val="0C45A6"/>
                </a:solidFill>
                <a:latin typeface="Tahoma"/>
                <a:ea typeface="Tahoma"/>
                <a:cs typeface="Tahoma"/>
                <a:sym typeface="Tahoma"/>
              </a:rPr>
              <a:t>ESEMPI DI DIALOGO</a:t>
            </a:r>
            <a:endParaRPr b="1" sz="4700">
              <a:solidFill>
                <a:srgbClr val="0C45A6"/>
              </a:solidFill>
              <a:latin typeface="Tahoma"/>
              <a:ea typeface="Tahoma"/>
              <a:cs typeface="Tahoma"/>
              <a:sym typeface="Tahoma"/>
            </a:endParaRPr>
          </a:p>
        </p:txBody>
      </p:sp>
      <p:sp>
        <p:nvSpPr>
          <p:cNvPr id="234" name="Google Shape;234;g12ee6875a22_0_98"/>
          <p:cNvSpPr txBox="1"/>
          <p:nvPr>
            <p:ph idx="1" type="body"/>
          </p:nvPr>
        </p:nvSpPr>
        <p:spPr>
          <a:xfrm>
            <a:off x="3257250" y="3932400"/>
            <a:ext cx="8096700" cy="2244300"/>
          </a:xfrm>
          <a:prstGeom prst="rect">
            <a:avLst/>
          </a:prstGeom>
          <a:noFill/>
          <a:ln>
            <a:noFill/>
          </a:ln>
        </p:spPr>
        <p:txBody>
          <a:bodyPr anchorCtr="0" anchor="t" bIns="45700" lIns="91425" spcFirstLastPara="1" rIns="91425" wrap="square" tIns="45700">
            <a:noAutofit/>
          </a:bodyPr>
          <a:lstStyle/>
          <a:p>
            <a:pPr indent="-90170" lvl="0" marL="90170" rtl="0" algn="ctr">
              <a:lnSpc>
                <a:spcPct val="80000"/>
              </a:lnSpc>
              <a:spcBef>
                <a:spcPts val="0"/>
              </a:spcBef>
              <a:spcAft>
                <a:spcPts val="0"/>
              </a:spcAft>
              <a:buClr>
                <a:schemeClr val="dk1"/>
              </a:buClr>
              <a:buSzPts val="1100"/>
              <a:buFont typeface="Arial"/>
              <a:buNone/>
            </a:pPr>
            <a:r>
              <a:rPr lang="en-US" sz="2200"/>
              <a:t>Sociale e</a:t>
            </a:r>
            <a:endParaRPr sz="2200"/>
          </a:p>
          <a:p>
            <a:pPr indent="-90170" lvl="0" marL="90170" rtl="0" algn="ctr">
              <a:lnSpc>
                <a:spcPct val="80000"/>
              </a:lnSpc>
              <a:spcBef>
                <a:spcPts val="0"/>
              </a:spcBef>
              <a:spcAft>
                <a:spcPts val="0"/>
              </a:spcAft>
              <a:buClr>
                <a:schemeClr val="dk1"/>
              </a:buClr>
              <a:buSzPts val="1100"/>
              <a:buFont typeface="Arial"/>
              <a:buNone/>
            </a:pPr>
            <a:r>
              <a:rPr lang="en-US" sz="2200"/>
              <a:t>Culturale</a:t>
            </a:r>
            <a:endParaRPr sz="2200"/>
          </a:p>
          <a:p>
            <a:pPr indent="-90170" lvl="0" marL="90170" rtl="0" algn="ctr">
              <a:lnSpc>
                <a:spcPct val="80000"/>
              </a:lnSpc>
              <a:spcBef>
                <a:spcPts val="0"/>
              </a:spcBef>
              <a:spcAft>
                <a:spcPts val="0"/>
              </a:spcAft>
              <a:buClr>
                <a:schemeClr val="dk1"/>
              </a:buClr>
              <a:buSzPts val="1100"/>
              <a:buFont typeface="Arial"/>
              <a:buNone/>
            </a:pPr>
            <a:r>
              <a:rPr lang="en-US" sz="2200"/>
              <a:t>Eventi a</a:t>
            </a:r>
            <a:endParaRPr sz="2200"/>
          </a:p>
          <a:p>
            <a:pPr indent="-90170" lvl="0" marL="90170" rtl="0" algn="ctr">
              <a:lnSpc>
                <a:spcPct val="80000"/>
              </a:lnSpc>
              <a:spcBef>
                <a:spcPts val="0"/>
              </a:spcBef>
              <a:spcAft>
                <a:spcPts val="0"/>
              </a:spcAft>
              <a:buClr>
                <a:schemeClr val="dk1"/>
              </a:buClr>
              <a:buSzPts val="1100"/>
              <a:buFont typeface="Arial"/>
              <a:buNone/>
            </a:pPr>
            <a:r>
              <a:rPr lang="en-US" sz="2200"/>
              <a:t>creare un</a:t>
            </a:r>
            <a:endParaRPr sz="2200"/>
          </a:p>
          <a:p>
            <a:pPr indent="-90170" lvl="0" marL="90170" rtl="0" algn="ctr">
              <a:lnSpc>
                <a:spcPct val="80000"/>
              </a:lnSpc>
              <a:spcBef>
                <a:spcPts val="0"/>
              </a:spcBef>
              <a:spcAft>
                <a:spcPts val="0"/>
              </a:spcAft>
              <a:buClr>
                <a:schemeClr val="dk1"/>
              </a:buClr>
              <a:buSzPts val="1100"/>
              <a:buFont typeface="Arial"/>
              <a:buNone/>
            </a:pPr>
            <a:r>
              <a:rPr lang="en-US" sz="2200"/>
              <a:t>senso di</a:t>
            </a:r>
            <a:endParaRPr sz="2200"/>
          </a:p>
          <a:p>
            <a:pPr indent="-90170" lvl="0" marL="90170" rtl="0" algn="ctr">
              <a:lnSpc>
                <a:spcPct val="80000"/>
              </a:lnSpc>
              <a:spcBef>
                <a:spcPts val="0"/>
              </a:spcBef>
              <a:spcAft>
                <a:spcPts val="0"/>
              </a:spcAft>
              <a:buClr>
                <a:schemeClr val="dk1"/>
              </a:buClr>
              <a:buSzPts val="1100"/>
              <a:buFont typeface="Arial"/>
              <a:buNone/>
            </a:pPr>
            <a:r>
              <a:rPr lang="en-US" sz="2200"/>
              <a:t>Comunità</a:t>
            </a:r>
            <a:endParaRPr sz="2200"/>
          </a:p>
          <a:p>
            <a:pPr indent="-90170" lvl="0" marL="90170" rtl="0" algn="ctr">
              <a:lnSpc>
                <a:spcPct val="80000"/>
              </a:lnSpc>
              <a:spcBef>
                <a:spcPts val="0"/>
              </a:spcBef>
              <a:spcAft>
                <a:spcPts val="0"/>
              </a:spcAft>
              <a:buClr>
                <a:schemeClr val="dk1"/>
              </a:buClr>
              <a:buSzPts val="1100"/>
              <a:buFont typeface="Arial"/>
              <a:buNone/>
            </a:pPr>
            <a:r>
              <a:rPr lang="en-US" sz="2200"/>
              <a:t>e mantieni il</a:t>
            </a:r>
            <a:endParaRPr sz="2200"/>
          </a:p>
          <a:p>
            <a:pPr indent="-90170" lvl="0" marL="90170" rtl="0" algn="ctr">
              <a:lnSpc>
                <a:spcPct val="80000"/>
              </a:lnSpc>
              <a:spcBef>
                <a:spcPts val="0"/>
              </a:spcBef>
              <a:spcAft>
                <a:spcPts val="0"/>
              </a:spcAft>
              <a:buClr>
                <a:schemeClr val="dk1"/>
              </a:buClr>
              <a:buSzPts val="1100"/>
              <a:buFont typeface="Arial"/>
              <a:buNone/>
            </a:pPr>
            <a:r>
              <a:rPr lang="en-US" sz="2200"/>
              <a:t>Motivazione</a:t>
            </a:r>
            <a:endParaRPr sz="2200"/>
          </a:p>
          <a:p>
            <a:pPr indent="-90170" lvl="0" marL="90170" rtl="0" algn="ctr">
              <a:lnSpc>
                <a:spcPct val="80000"/>
              </a:lnSpc>
              <a:spcBef>
                <a:spcPts val="0"/>
              </a:spcBef>
              <a:spcAft>
                <a:spcPts val="0"/>
              </a:spcAft>
              <a:buClr>
                <a:schemeClr val="dk1"/>
              </a:buClr>
              <a:buSzPts val="1100"/>
              <a:buFont typeface="Arial"/>
              <a:buNone/>
            </a:pPr>
            <a:r>
              <a:rPr lang="en-US" sz="2200"/>
              <a:t>alto</a:t>
            </a:r>
            <a:endParaRPr sz="2200"/>
          </a:p>
        </p:txBody>
      </p:sp>
      <p:pic>
        <p:nvPicPr>
          <p:cNvPr descr="Immagine che contiene testo&#10;&#10;Descrizione generata automaticamente" id="235" name="Google Shape;235;g12ee6875a22_0_98"/>
          <p:cNvPicPr preferRelativeResize="0"/>
          <p:nvPr/>
        </p:nvPicPr>
        <p:blipFill rotWithShape="1">
          <a:blip r:embed="rId3">
            <a:alphaModFix/>
          </a:blip>
          <a:srcRect b="0" l="0" r="0" t="0"/>
          <a:stretch/>
        </p:blipFill>
        <p:spPr>
          <a:xfrm>
            <a:off x="538024" y="1895125"/>
            <a:ext cx="8096700" cy="17039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12ee6875a22_0_10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12700" rtl="0" algn="ctr">
              <a:lnSpc>
                <a:spcPct val="100000"/>
              </a:lnSpc>
              <a:spcBef>
                <a:spcPts val="0"/>
              </a:spcBef>
              <a:spcAft>
                <a:spcPts val="0"/>
              </a:spcAft>
              <a:buClr>
                <a:schemeClr val="dk1"/>
              </a:buClr>
              <a:buSzPts val="5450"/>
              <a:buFont typeface="Arial"/>
              <a:buNone/>
            </a:pPr>
            <a:r>
              <a:rPr b="1" lang="en-US" sz="4500"/>
              <a:t>LIVELLO 4: PARTNERSHIP</a:t>
            </a:r>
            <a:endParaRPr b="1" sz="4500"/>
          </a:p>
        </p:txBody>
      </p:sp>
      <p:sp>
        <p:nvSpPr>
          <p:cNvPr id="241" name="Google Shape;241;g12ee6875a22_0_103"/>
          <p:cNvSpPr txBox="1"/>
          <p:nvPr>
            <p:ph idx="1" type="body"/>
          </p:nvPr>
        </p:nvSpPr>
        <p:spPr>
          <a:xfrm>
            <a:off x="838200" y="1588725"/>
            <a:ext cx="10515600" cy="4351200"/>
          </a:xfrm>
          <a:prstGeom prst="rect">
            <a:avLst/>
          </a:prstGeom>
          <a:noFill/>
          <a:ln>
            <a:noFill/>
          </a:ln>
        </p:spPr>
        <p:txBody>
          <a:bodyPr anchorCtr="0" anchor="t" bIns="45700" lIns="91425" spcFirstLastPara="1" rIns="91425" wrap="square" tIns="45700">
            <a:normAutofit/>
          </a:bodyPr>
          <a:lstStyle/>
          <a:p>
            <a:pPr indent="0" lvl="0" marL="12065" marR="5080" rtl="0" algn="ctr">
              <a:lnSpc>
                <a:spcPct val="116500"/>
              </a:lnSpc>
              <a:spcBef>
                <a:spcPts val="0"/>
              </a:spcBef>
              <a:spcAft>
                <a:spcPts val="0"/>
              </a:spcAft>
              <a:buClr>
                <a:schemeClr val="dk1"/>
              </a:buClr>
              <a:buSzPts val="1100"/>
              <a:buFont typeface="Arial"/>
              <a:buNone/>
            </a:pPr>
            <a:r>
              <a:rPr lang="en-US" sz="2000">
                <a:latin typeface="Tahoma"/>
                <a:ea typeface="Tahoma"/>
                <a:cs typeface="Tahoma"/>
                <a:sym typeface="Tahoma"/>
              </a:rPr>
              <a:t>Il partenariato è una forma altamente integrata di collaborazione tra la società civile e le autorità locali,</a:t>
            </a:r>
            <a:endParaRPr sz="2000">
              <a:latin typeface="Tahoma"/>
              <a:ea typeface="Tahoma"/>
              <a:cs typeface="Tahoma"/>
              <a:sym typeface="Tahoma"/>
            </a:endParaRPr>
          </a:p>
          <a:p>
            <a:pPr indent="0" lvl="0" marL="12065" marR="5080" rtl="0" algn="ctr">
              <a:lnSpc>
                <a:spcPct val="116500"/>
              </a:lnSpc>
              <a:spcBef>
                <a:spcPts val="0"/>
              </a:spcBef>
              <a:spcAft>
                <a:spcPts val="0"/>
              </a:spcAft>
              <a:buClr>
                <a:schemeClr val="dk1"/>
              </a:buClr>
              <a:buSzPts val="1100"/>
              <a:buFont typeface="Arial"/>
              <a:buNone/>
            </a:pPr>
            <a:r>
              <a:rPr lang="en-US" sz="2000">
                <a:latin typeface="Tahoma"/>
                <a:ea typeface="Tahoma"/>
                <a:cs typeface="Tahoma"/>
                <a:sym typeface="Tahoma"/>
              </a:rPr>
              <a:t>che prevede un percorso condiviso dall'identificazione del problema alla formulazione e attuazione.</a:t>
            </a:r>
            <a:endParaRPr sz="2000">
              <a:latin typeface="Tahoma"/>
              <a:ea typeface="Tahoma"/>
              <a:cs typeface="Tahoma"/>
              <a:sym typeface="Tahoma"/>
            </a:endParaRPr>
          </a:p>
          <a:p>
            <a:pPr indent="0" lvl="0" marL="12065" marR="5080" rtl="0" algn="ctr">
              <a:lnSpc>
                <a:spcPct val="116500"/>
              </a:lnSpc>
              <a:spcBef>
                <a:spcPts val="0"/>
              </a:spcBef>
              <a:spcAft>
                <a:spcPts val="0"/>
              </a:spcAft>
              <a:buClr>
                <a:schemeClr val="dk1"/>
              </a:buClr>
              <a:buSzPts val="1100"/>
              <a:buFont typeface="Arial"/>
              <a:buNone/>
            </a:pPr>
            <a:r>
              <a:rPr lang="en-US" sz="2000">
                <a:latin typeface="Tahoma"/>
                <a:ea typeface="Tahoma"/>
                <a:cs typeface="Tahoma"/>
                <a:sym typeface="Tahoma"/>
              </a:rPr>
              <a:t>Mette i cittadini allo stesso livello di responsabilità degli enti locali o dei comitati decisionali.</a:t>
            </a:r>
            <a:endParaRPr sz="2000">
              <a:latin typeface="Tahoma"/>
              <a:ea typeface="Tahoma"/>
              <a:cs typeface="Tahoma"/>
              <a:sym typeface="Tahoma"/>
            </a:endParaRPr>
          </a:p>
          <a:p>
            <a:pPr indent="0" lvl="0" marL="12065" marR="5080" rtl="0" algn="ctr">
              <a:lnSpc>
                <a:spcPct val="116500"/>
              </a:lnSpc>
              <a:spcBef>
                <a:spcPts val="0"/>
              </a:spcBef>
              <a:spcAft>
                <a:spcPts val="0"/>
              </a:spcAft>
              <a:buClr>
                <a:schemeClr val="dk1"/>
              </a:buClr>
              <a:buSzPts val="1100"/>
              <a:buFont typeface="Arial"/>
              <a:buNone/>
            </a:pPr>
            <a:r>
              <a:t/>
            </a:r>
            <a:endParaRPr sz="2000">
              <a:latin typeface="Tahoma"/>
              <a:ea typeface="Tahoma"/>
              <a:cs typeface="Tahoma"/>
              <a:sym typeface="Tahoma"/>
            </a:endParaRPr>
          </a:p>
          <a:p>
            <a:pPr indent="0" lvl="0" marL="12065" marR="5080" rtl="0" algn="ctr">
              <a:lnSpc>
                <a:spcPct val="116500"/>
              </a:lnSpc>
              <a:spcBef>
                <a:spcPts val="0"/>
              </a:spcBef>
              <a:spcAft>
                <a:spcPts val="0"/>
              </a:spcAft>
              <a:buClr>
                <a:schemeClr val="dk1"/>
              </a:buClr>
              <a:buSzPts val="1100"/>
              <a:buFont typeface="Arial"/>
              <a:buNone/>
            </a:pPr>
            <a:r>
              <a:rPr lang="en-US" sz="2000">
                <a:latin typeface="Tahoma"/>
                <a:ea typeface="Tahoma"/>
                <a:cs typeface="Tahoma"/>
                <a:sym typeface="Tahoma"/>
              </a:rPr>
              <a:t>I partenariati rappresentano una forma stabile di collaborazione tra gli enti locali e un'organizzazione della società civile (un'associazione o un gruppo di associazioni).</a:t>
            </a:r>
            <a:endParaRPr sz="2000">
              <a:latin typeface="Tahoma"/>
              <a:ea typeface="Tahoma"/>
              <a:cs typeface="Tahoma"/>
              <a:sym typeface="Tahoma"/>
            </a:endParaRPr>
          </a:p>
          <a:p>
            <a:pPr indent="0" lvl="0" marL="12065" marR="5080" rtl="0" algn="ctr">
              <a:lnSpc>
                <a:spcPct val="116500"/>
              </a:lnSpc>
              <a:spcBef>
                <a:spcPts val="0"/>
              </a:spcBef>
              <a:spcAft>
                <a:spcPts val="0"/>
              </a:spcAft>
              <a:buClr>
                <a:schemeClr val="dk1"/>
              </a:buClr>
              <a:buSzPts val="1100"/>
              <a:buFont typeface="Arial"/>
              <a:buNone/>
            </a:pPr>
            <a:r>
              <a:rPr lang="en-US" sz="2000">
                <a:latin typeface="Tahoma"/>
                <a:ea typeface="Tahoma"/>
                <a:cs typeface="Tahoma"/>
                <a:sym typeface="Tahoma"/>
              </a:rPr>
              <a:t>Possono essere convalidati da un accordo o da un riconoscimento da parte del comune e sono spesso tematici. Il legame tra i due attori è permanente e mira a trovare soluzioni comuni.</a:t>
            </a:r>
            <a:endParaRPr sz="2000">
              <a:latin typeface="Tahoma"/>
              <a:ea typeface="Tahoma"/>
              <a:cs typeface="Tahoma"/>
              <a:sym typeface="Tahoma"/>
            </a:endParaRPr>
          </a:p>
          <a:p>
            <a:pPr indent="0" lvl="0" marL="12065" marR="5080" rtl="0" algn="ctr">
              <a:lnSpc>
                <a:spcPct val="116500"/>
              </a:lnSpc>
              <a:spcBef>
                <a:spcPts val="0"/>
              </a:spcBef>
              <a:spcAft>
                <a:spcPts val="0"/>
              </a:spcAft>
              <a:buClr>
                <a:schemeClr val="dk1"/>
              </a:buClr>
              <a:buSzPts val="2000"/>
              <a:buFont typeface="Arial"/>
              <a:buNone/>
            </a:pPr>
            <a:r>
              <a:t/>
            </a:r>
            <a:endParaRPr sz="2000">
              <a:latin typeface="Tahoma"/>
              <a:ea typeface="Tahoma"/>
              <a:cs typeface="Tahoma"/>
              <a:sym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12ee6875a22_0_10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12700" rtl="0" algn="ctr">
              <a:lnSpc>
                <a:spcPct val="100000"/>
              </a:lnSpc>
              <a:spcBef>
                <a:spcPts val="0"/>
              </a:spcBef>
              <a:spcAft>
                <a:spcPts val="0"/>
              </a:spcAft>
              <a:buClr>
                <a:schemeClr val="dk1"/>
              </a:buClr>
              <a:buSzPct val="31111"/>
              <a:buFont typeface="Arial"/>
              <a:buNone/>
            </a:pPr>
            <a:r>
              <a:rPr b="1" lang="en-US" sz="4500">
                <a:solidFill>
                  <a:srgbClr val="292420"/>
                </a:solidFill>
              </a:rPr>
              <a:t>POTENZIARE IL QUARTIERE</a:t>
            </a:r>
            <a:br>
              <a:rPr b="1" lang="en-US" sz="4500">
                <a:solidFill>
                  <a:srgbClr val="292420"/>
                </a:solidFill>
              </a:rPr>
            </a:br>
            <a:r>
              <a:rPr lang="en-US" sz="2672">
                <a:solidFill>
                  <a:srgbClr val="292420"/>
                </a:solidFill>
              </a:rPr>
              <a:t>Rilanciare i Consigli di vicinato stimolando la partecipazione e nuove idee</a:t>
            </a:r>
            <a:endParaRPr sz="3722"/>
          </a:p>
        </p:txBody>
      </p:sp>
      <p:sp>
        <p:nvSpPr>
          <p:cNvPr id="247" name="Google Shape;247;g12ee6875a22_0_108"/>
          <p:cNvSpPr txBox="1"/>
          <p:nvPr>
            <p:ph idx="1" type="body"/>
          </p:nvPr>
        </p:nvSpPr>
        <p:spPr>
          <a:xfrm>
            <a:off x="838200" y="2003300"/>
            <a:ext cx="10515600" cy="4351200"/>
          </a:xfrm>
          <a:prstGeom prst="rect">
            <a:avLst/>
          </a:prstGeom>
          <a:noFill/>
          <a:ln>
            <a:noFill/>
          </a:ln>
        </p:spPr>
        <p:txBody>
          <a:bodyPr anchorCtr="0" anchor="t" bIns="45700" lIns="91425" spcFirstLastPara="1" rIns="91425" wrap="square" tIns="45700">
            <a:normAutofit/>
          </a:bodyPr>
          <a:lstStyle/>
          <a:p>
            <a:pPr indent="0" lvl="0" marL="173355" marR="5080" rtl="0" algn="just">
              <a:lnSpc>
                <a:spcPct val="115599"/>
              </a:lnSpc>
              <a:spcBef>
                <a:spcPts val="100"/>
              </a:spcBef>
              <a:spcAft>
                <a:spcPts val="0"/>
              </a:spcAft>
              <a:buClr>
                <a:schemeClr val="dk1"/>
              </a:buClr>
              <a:buSzPts val="1100"/>
              <a:buFont typeface="Arial"/>
              <a:buNone/>
            </a:pPr>
            <a:r>
              <a:rPr lang="en-US" sz="2400">
                <a:latin typeface="Tahoma"/>
                <a:ea typeface="Tahoma"/>
                <a:cs typeface="Tahoma"/>
                <a:sym typeface="Tahoma"/>
              </a:rPr>
              <a:t>Strutture permanenti, che fungono da punto di contatto tra i cittadini e il consiglio comunale. Non hanno potere legislativo, ma hanno un vecchio potere esecutivo a livello di quartiere.</a:t>
            </a:r>
            <a:endParaRPr sz="2400">
              <a:latin typeface="Tahoma"/>
              <a:ea typeface="Tahoma"/>
              <a:cs typeface="Tahoma"/>
              <a:sym typeface="Tahoma"/>
            </a:endParaRPr>
          </a:p>
          <a:p>
            <a:pPr indent="0" lvl="0" marL="173355" marR="5080" rtl="0" algn="just">
              <a:lnSpc>
                <a:spcPct val="115599"/>
              </a:lnSpc>
              <a:spcBef>
                <a:spcPts val="100"/>
              </a:spcBef>
              <a:spcAft>
                <a:spcPts val="0"/>
              </a:spcAft>
              <a:buClr>
                <a:schemeClr val="dk1"/>
              </a:buClr>
              <a:buSzPts val="1100"/>
              <a:buFont typeface="Arial"/>
              <a:buNone/>
            </a:pPr>
            <a:r>
              <a:rPr lang="en-US" sz="2400">
                <a:latin typeface="Tahoma"/>
                <a:ea typeface="Tahoma"/>
                <a:cs typeface="Tahoma"/>
                <a:sym typeface="Tahoma"/>
              </a:rPr>
              <a:t>A seconda del regolamento comunale, l'AL delega loro la gestione di servizi specifici per il quartiere, con un budget dedicato.</a:t>
            </a:r>
            <a:endParaRPr sz="2400">
              <a:latin typeface="Tahoma"/>
              <a:ea typeface="Tahoma"/>
              <a:cs typeface="Tahoma"/>
              <a:sym typeface="Tahoma"/>
            </a:endParaRPr>
          </a:p>
          <a:p>
            <a:pPr indent="0" lvl="0" marL="173355" marR="5080" rtl="0" algn="just">
              <a:lnSpc>
                <a:spcPct val="115599"/>
              </a:lnSpc>
              <a:spcBef>
                <a:spcPts val="100"/>
              </a:spcBef>
              <a:spcAft>
                <a:spcPts val="0"/>
              </a:spcAft>
              <a:buClr>
                <a:schemeClr val="dk1"/>
              </a:buClr>
              <a:buSzPts val="1100"/>
              <a:buFont typeface="Arial"/>
              <a:buNone/>
            </a:pPr>
            <a:r>
              <a:rPr lang="en-US" sz="2400">
                <a:latin typeface="Tahoma"/>
                <a:ea typeface="Tahoma"/>
                <a:cs typeface="Tahoma"/>
                <a:sym typeface="Tahoma"/>
              </a:rPr>
              <a:t>Il consiglio di quartiere può essere eletto e dai cittadini del quartiere di appartenenza.</a:t>
            </a:r>
            <a:endParaRPr sz="2400">
              <a:latin typeface="Tahoma"/>
              <a:ea typeface="Tahoma"/>
              <a:cs typeface="Tahoma"/>
              <a:sym typeface="Tahoma"/>
            </a:endParaRPr>
          </a:p>
          <a:p>
            <a:pPr indent="0" lvl="0" marL="173355" marR="5080" rtl="0" algn="just">
              <a:lnSpc>
                <a:spcPct val="115599"/>
              </a:lnSpc>
              <a:spcBef>
                <a:spcPts val="100"/>
              </a:spcBef>
              <a:spcAft>
                <a:spcPts val="0"/>
              </a:spcAft>
              <a:buClr>
                <a:schemeClr val="dk1"/>
              </a:buClr>
              <a:buSzPts val="2400"/>
              <a:buFont typeface="Arial"/>
              <a:buNone/>
            </a:pPr>
            <a:r>
              <a:rPr lang="en-US" sz="2400">
                <a:latin typeface="Tahoma"/>
                <a:ea typeface="Tahoma"/>
                <a:cs typeface="Tahoma"/>
                <a:sym typeface="Tahoma"/>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12ee6875a22_0_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990"/>
              <a:buNone/>
            </a:pPr>
            <a:r>
              <a:rPr b="1" lang="en-US" sz="4505"/>
              <a:t>DEMOCRAZIA PARTECIPATIVA</a:t>
            </a:r>
            <a:endParaRPr sz="3959"/>
          </a:p>
        </p:txBody>
      </p:sp>
      <p:sp>
        <p:nvSpPr>
          <p:cNvPr id="119" name="Google Shape;119;g12ee6875a22_0_5"/>
          <p:cNvSpPr txBox="1"/>
          <p:nvPr>
            <p:ph idx="1" type="body"/>
          </p:nvPr>
        </p:nvSpPr>
        <p:spPr>
          <a:xfrm>
            <a:off x="838200" y="1553200"/>
            <a:ext cx="10515600" cy="43512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520"/>
              </a:spcBef>
              <a:spcAft>
                <a:spcPts val="0"/>
              </a:spcAft>
              <a:buClr>
                <a:schemeClr val="dk1"/>
              </a:buClr>
              <a:buSzPts val="1100"/>
              <a:buFont typeface="Arial"/>
              <a:buNone/>
            </a:pPr>
            <a:r>
              <a:rPr lang="en-US" sz="2400"/>
              <a:t>La democrazia partecipativa si basa sul diritto di cercare di</a:t>
            </a:r>
            <a:endParaRPr sz="2400"/>
          </a:p>
          <a:p>
            <a:pPr indent="0" lvl="0" marL="0" rtl="0" algn="ctr">
              <a:lnSpc>
                <a:spcPct val="100000"/>
              </a:lnSpc>
              <a:spcBef>
                <a:spcPts val="520"/>
              </a:spcBef>
              <a:spcAft>
                <a:spcPts val="0"/>
              </a:spcAft>
              <a:buClr>
                <a:schemeClr val="dk1"/>
              </a:buClr>
              <a:buSzPts val="1100"/>
              <a:buFont typeface="Arial"/>
              <a:buNone/>
            </a:pPr>
            <a:r>
              <a:rPr lang="en-US" sz="2400"/>
              <a:t>determinare o influenzare l'esercizio dei poteri e delle responsabilità della pubblica autorità.</a:t>
            </a:r>
            <a:endParaRPr sz="2400"/>
          </a:p>
          <a:p>
            <a:pPr indent="0" lvl="0" marL="0" rtl="0" algn="ctr">
              <a:lnSpc>
                <a:spcPct val="100000"/>
              </a:lnSpc>
              <a:spcBef>
                <a:spcPts val="520"/>
              </a:spcBef>
              <a:spcAft>
                <a:spcPts val="0"/>
              </a:spcAft>
              <a:buClr>
                <a:schemeClr val="dk1"/>
              </a:buClr>
              <a:buSzPts val="1100"/>
              <a:buFont typeface="Arial"/>
              <a:buNone/>
            </a:pPr>
            <a:r>
              <a:t/>
            </a:r>
            <a:endParaRPr sz="2400"/>
          </a:p>
          <a:p>
            <a:pPr indent="0" lvl="0" marL="0" rtl="0" algn="ctr">
              <a:lnSpc>
                <a:spcPct val="100000"/>
              </a:lnSpc>
              <a:spcBef>
                <a:spcPts val="520"/>
              </a:spcBef>
              <a:spcAft>
                <a:spcPts val="0"/>
              </a:spcAft>
              <a:buClr>
                <a:schemeClr val="dk1"/>
              </a:buClr>
              <a:buSzPts val="1100"/>
              <a:buFont typeface="Arial"/>
              <a:buNone/>
            </a:pPr>
            <a:r>
              <a:rPr lang="en-US" sz="2400"/>
              <a:t>Contribuisce alla democrazia rappresentativa e diretta</a:t>
            </a:r>
            <a:endParaRPr sz="2400"/>
          </a:p>
          <a:p>
            <a:pPr indent="0" lvl="0" marL="0" rtl="0" algn="ctr">
              <a:lnSpc>
                <a:spcPct val="100000"/>
              </a:lnSpc>
              <a:spcBef>
                <a:spcPts val="520"/>
              </a:spcBef>
              <a:spcAft>
                <a:spcPts val="0"/>
              </a:spcAft>
              <a:buClr>
                <a:schemeClr val="dk1"/>
              </a:buClr>
              <a:buSzPts val="1100"/>
              <a:buFont typeface="Arial"/>
              <a:buNone/>
            </a:pPr>
            <a:r>
              <a:t/>
            </a:r>
            <a:endParaRPr sz="2400"/>
          </a:p>
          <a:p>
            <a:pPr indent="0" lvl="0" marL="0" rtl="0" algn="ctr">
              <a:lnSpc>
                <a:spcPct val="100000"/>
              </a:lnSpc>
              <a:spcBef>
                <a:spcPts val="520"/>
              </a:spcBef>
              <a:spcAft>
                <a:spcPts val="0"/>
              </a:spcAft>
              <a:buClr>
                <a:schemeClr val="dk1"/>
              </a:buClr>
              <a:buSzPts val="1100"/>
              <a:buFont typeface="Arial"/>
              <a:buNone/>
            </a:pPr>
            <a:r>
              <a:rPr lang="en-US" sz="2400"/>
              <a:t>La partecipazione dei cittadini è al centro dell'idea di democrazia.</a:t>
            </a:r>
            <a:endParaRPr sz="2400"/>
          </a:p>
          <a:p>
            <a:pPr indent="0" lvl="0" marL="0" rtl="0" algn="ctr">
              <a:lnSpc>
                <a:spcPct val="100000"/>
              </a:lnSpc>
              <a:spcBef>
                <a:spcPts val="520"/>
              </a:spcBef>
              <a:spcAft>
                <a:spcPts val="0"/>
              </a:spcAft>
              <a:buClr>
                <a:schemeClr val="dk1"/>
              </a:buClr>
              <a:buSzPts val="1100"/>
              <a:buFont typeface="Arial"/>
              <a:buNone/>
            </a:pPr>
            <a:r>
              <a:rPr lang="en-US" sz="2400"/>
              <a:t>Una democrazia efficace dipende dal fatto che i cittadini abbiano voce in capitolo e siano ascoltati.</a:t>
            </a:r>
            <a:endParaRPr sz="2400"/>
          </a:p>
          <a:p>
            <a:pPr indent="0" lvl="0" marL="0" rtl="0" algn="ctr">
              <a:lnSpc>
                <a:spcPct val="100000"/>
              </a:lnSpc>
              <a:spcBef>
                <a:spcPts val="520"/>
              </a:spcBef>
              <a:spcAft>
                <a:spcPts val="0"/>
              </a:spcAft>
              <a:buClr>
                <a:schemeClr val="dk1"/>
              </a:buClr>
              <a:buSzPts val="1400"/>
              <a:buFont typeface="Arial"/>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2ee6875a22_0_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0000"/>
              <a:buNone/>
            </a:pPr>
            <a:r>
              <a:rPr b="1" lang="en-US" sz="5000"/>
              <a:t>DEMOCRAZIA PARTECIPATIVA</a:t>
            </a:r>
            <a:endParaRPr b="1" sz="5000"/>
          </a:p>
          <a:p>
            <a:pPr indent="0" lvl="0" marL="0" rtl="0" algn="l">
              <a:lnSpc>
                <a:spcPct val="90000"/>
              </a:lnSpc>
              <a:spcBef>
                <a:spcPts val="0"/>
              </a:spcBef>
              <a:spcAft>
                <a:spcPts val="0"/>
              </a:spcAft>
              <a:buSzPct val="40000"/>
              <a:buNone/>
            </a:pPr>
            <a:r>
              <a:t/>
            </a:r>
            <a:endParaRPr b="1" sz="5000"/>
          </a:p>
        </p:txBody>
      </p:sp>
      <p:sp>
        <p:nvSpPr>
          <p:cNvPr id="125" name="Google Shape;125;g12ee6875a22_0_10"/>
          <p:cNvSpPr txBox="1"/>
          <p:nvPr>
            <p:ph idx="1" type="body"/>
          </p:nvPr>
        </p:nvSpPr>
        <p:spPr>
          <a:xfrm>
            <a:off x="838200" y="1101550"/>
            <a:ext cx="10515600" cy="50754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1000"/>
              </a:spcBef>
              <a:spcAft>
                <a:spcPts val="0"/>
              </a:spcAft>
              <a:buClr>
                <a:schemeClr val="dk1"/>
              </a:buClr>
              <a:buSzPct val="45833"/>
              <a:buFont typeface="Arial"/>
              <a:buNone/>
            </a:pPr>
            <a:r>
              <a:rPr lang="en-US" sz="2400"/>
              <a:t>La partecipazione di tutti i gruppi della società civile al processo decisionale a tutti i livelli di governo è uno dei prerequisiti per una società democratica funzionante e per promuovere la sicurezza democratica.</a:t>
            </a:r>
            <a:endParaRPr sz="2400"/>
          </a:p>
          <a:p>
            <a:pPr indent="0" lvl="0" marL="0" rtl="0" algn="l">
              <a:lnSpc>
                <a:spcPct val="90000"/>
              </a:lnSpc>
              <a:spcBef>
                <a:spcPts val="1000"/>
              </a:spcBef>
              <a:spcAft>
                <a:spcPts val="0"/>
              </a:spcAft>
              <a:buClr>
                <a:schemeClr val="dk1"/>
              </a:buClr>
              <a:buSzPct val="45833"/>
              <a:buFont typeface="Arial"/>
              <a:buNone/>
            </a:pPr>
            <a:r>
              <a:t/>
            </a:r>
            <a:endParaRPr sz="2400"/>
          </a:p>
          <a:p>
            <a:pPr indent="0" lvl="0" marL="0" rtl="0" algn="l">
              <a:lnSpc>
                <a:spcPct val="90000"/>
              </a:lnSpc>
              <a:spcBef>
                <a:spcPts val="1000"/>
              </a:spcBef>
              <a:spcAft>
                <a:spcPts val="0"/>
              </a:spcAft>
              <a:buClr>
                <a:schemeClr val="dk1"/>
              </a:buClr>
              <a:buSzPct val="45833"/>
              <a:buFont typeface="Arial"/>
              <a:buNone/>
            </a:pPr>
            <a:r>
              <a:rPr lang="en-US" sz="2400"/>
              <a:t>Come mai?</a:t>
            </a:r>
            <a:endParaRPr sz="2400"/>
          </a:p>
          <a:p>
            <a:pPr indent="0" lvl="0" marL="0" rtl="0" algn="l">
              <a:lnSpc>
                <a:spcPct val="90000"/>
              </a:lnSpc>
              <a:spcBef>
                <a:spcPts val="1000"/>
              </a:spcBef>
              <a:spcAft>
                <a:spcPts val="0"/>
              </a:spcAft>
              <a:buClr>
                <a:schemeClr val="dk1"/>
              </a:buClr>
              <a:buSzPct val="45833"/>
              <a:buFont typeface="Arial"/>
              <a:buNone/>
            </a:pPr>
            <a:r>
              <a:t/>
            </a:r>
            <a:endParaRPr sz="2400"/>
          </a:p>
          <a:p>
            <a:pPr indent="0" lvl="0" marL="0" rtl="0" algn="l">
              <a:lnSpc>
                <a:spcPct val="90000"/>
              </a:lnSpc>
              <a:spcBef>
                <a:spcPts val="1000"/>
              </a:spcBef>
              <a:spcAft>
                <a:spcPts val="0"/>
              </a:spcAft>
              <a:buClr>
                <a:schemeClr val="dk1"/>
              </a:buClr>
              <a:buSzPct val="45833"/>
              <a:buFont typeface="Arial"/>
              <a:buNone/>
            </a:pPr>
            <a:r>
              <a:rPr lang="en-US" sz="2400"/>
              <a:t>È fondamentale aiutare a sostenere la legittimità delle decisioni e fornire responsabilità. Le Los Angeles non sono in grado di agire come leader di comunità efficaci se mancano di una base di sostegno popolare.</a:t>
            </a:r>
            <a:endParaRPr sz="2400"/>
          </a:p>
          <a:p>
            <a:pPr indent="0" lvl="0" marL="0" rtl="0" algn="l">
              <a:lnSpc>
                <a:spcPct val="90000"/>
              </a:lnSpc>
              <a:spcBef>
                <a:spcPts val="1000"/>
              </a:spcBef>
              <a:spcAft>
                <a:spcPts val="0"/>
              </a:spcAft>
              <a:buClr>
                <a:schemeClr val="dk1"/>
              </a:buClr>
              <a:buSzPct val="45833"/>
              <a:buFont typeface="Arial"/>
              <a:buNone/>
            </a:pPr>
            <a:r>
              <a:t/>
            </a:r>
            <a:endParaRPr sz="2400"/>
          </a:p>
          <a:p>
            <a:pPr indent="0" lvl="0" marL="0" rtl="0" algn="l">
              <a:lnSpc>
                <a:spcPct val="90000"/>
              </a:lnSpc>
              <a:spcBef>
                <a:spcPts val="1000"/>
              </a:spcBef>
              <a:spcAft>
                <a:spcPts val="0"/>
              </a:spcAft>
              <a:buClr>
                <a:schemeClr val="dk1"/>
              </a:buClr>
              <a:buSzPct val="45833"/>
              <a:buFont typeface="Arial"/>
              <a:buNone/>
            </a:pPr>
            <a:r>
              <a:rPr lang="en-US" sz="2400"/>
              <a:t>I governi devono ascoltare e imparare per progettare politiche e servizi migliori. Come si fa a sapere se i servizi pubblici soddisfano i bisogni delle persone a meno che non siano stati richiesti in modo coordinato e sostenuto? La partecipazione consente un apprendimento più efficace e decisioni migliori: sostenibilità delle politiche</a:t>
            </a:r>
            <a:endParaRPr sz="2400"/>
          </a:p>
          <a:p>
            <a:pPr indent="0" lvl="0" marL="0" rtl="0" algn="l">
              <a:lnSpc>
                <a:spcPct val="90000"/>
              </a:lnSpc>
              <a:spcBef>
                <a:spcPts val="1000"/>
              </a:spcBef>
              <a:spcAft>
                <a:spcPts val="0"/>
              </a:spcAft>
              <a:buClr>
                <a:schemeClr val="dk1"/>
              </a:buClr>
              <a:buSzPct val="45833"/>
              <a:buFont typeface="Arial"/>
              <a:buNone/>
            </a:pPr>
            <a:r>
              <a:t/>
            </a:r>
            <a:endParaRPr sz="2400"/>
          </a:p>
          <a:p>
            <a:pPr indent="0" lvl="0" marL="0" rtl="0" algn="l">
              <a:lnSpc>
                <a:spcPct val="90000"/>
              </a:lnSpc>
              <a:spcBef>
                <a:spcPts val="1000"/>
              </a:spcBef>
              <a:spcAft>
                <a:spcPts val="0"/>
              </a:spcAft>
              <a:buSzPct val="45833"/>
              <a:buNone/>
            </a:pPr>
            <a:r>
              <a:rPr lang="en-US" sz="2400"/>
              <a:t>Il buon governo non è solo questione di ottenere buoni risultati. Altrettanto importante è il modo in cui vengono raggiunti: la titolarità del processo. È positivo che le persone siano attivamente coinvolte nel processo decisionale nelle loro comunità. Ancora una volta, ciò incide sulla sostenibilità delle politiche. Quanto più si basano sulla consapevolezza e sulla partecipazione dei cittadini, tanto più è probabile che rispondano a bisogni reali e siano appropriati e sostenibili nel tempo.</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12ee6875a22_0_15"/>
          <p:cNvSpPr txBox="1"/>
          <p:nvPr>
            <p:ph type="title"/>
          </p:nvPr>
        </p:nvSpPr>
        <p:spPr>
          <a:xfrm>
            <a:off x="838200" y="234850"/>
            <a:ext cx="10515600" cy="1325700"/>
          </a:xfrm>
          <a:prstGeom prst="rect">
            <a:avLst/>
          </a:prstGeom>
          <a:noFill/>
          <a:ln>
            <a:noFill/>
          </a:ln>
        </p:spPr>
        <p:txBody>
          <a:bodyPr anchorCtr="0" anchor="ctr" bIns="45700" lIns="91425" spcFirstLastPara="1" rIns="91425" wrap="square" tIns="45700">
            <a:normAutofit/>
          </a:bodyPr>
          <a:lstStyle/>
          <a:p>
            <a:pPr indent="0" lvl="0" marL="12700" rtl="0" algn="ctr">
              <a:lnSpc>
                <a:spcPct val="100000"/>
              </a:lnSpc>
              <a:spcBef>
                <a:spcPts val="0"/>
              </a:spcBef>
              <a:spcAft>
                <a:spcPts val="0"/>
              </a:spcAft>
              <a:buClr>
                <a:schemeClr val="dk1"/>
              </a:buClr>
              <a:buSzPts val="1400"/>
              <a:buFont typeface="Arial"/>
              <a:buNone/>
            </a:pPr>
            <a:r>
              <a:rPr b="1" lang="en-US" sz="4500"/>
              <a:t>GLI</a:t>
            </a:r>
            <a:r>
              <a:rPr b="1" lang="en-US" sz="4500"/>
              <a:t> STAKEHOLDERS</a:t>
            </a:r>
            <a:endParaRPr b="1" sz="4500"/>
          </a:p>
        </p:txBody>
      </p:sp>
      <p:sp>
        <p:nvSpPr>
          <p:cNvPr id="131" name="Google Shape;131;g12ee6875a22_0_15"/>
          <p:cNvSpPr txBox="1"/>
          <p:nvPr>
            <p:ph idx="1" type="body"/>
          </p:nvPr>
        </p:nvSpPr>
        <p:spPr>
          <a:xfrm>
            <a:off x="838200" y="1338425"/>
            <a:ext cx="4053600" cy="4838400"/>
          </a:xfrm>
          <a:prstGeom prst="rect">
            <a:avLst/>
          </a:prstGeom>
          <a:noFill/>
          <a:ln>
            <a:noFill/>
          </a:ln>
        </p:spPr>
        <p:txBody>
          <a:bodyPr anchorCtr="0" anchor="t" bIns="45700" lIns="91425" spcFirstLastPara="1" rIns="91425" wrap="square" tIns="45700">
            <a:normAutofit/>
          </a:bodyPr>
          <a:lstStyle/>
          <a:p>
            <a:pPr indent="0" lvl="0" marL="0" marR="315595" rtl="0" algn="l">
              <a:lnSpc>
                <a:spcPct val="96500"/>
              </a:lnSpc>
              <a:spcBef>
                <a:spcPts val="0"/>
              </a:spcBef>
              <a:spcAft>
                <a:spcPts val="0"/>
              </a:spcAft>
              <a:buNone/>
            </a:pPr>
            <a:r>
              <a:rPr b="1" lang="en-US" sz="1660"/>
              <a:t>ATTORI ISTITUZIONALI</a:t>
            </a:r>
            <a:endParaRPr b="1" sz="1660"/>
          </a:p>
          <a:p>
            <a:pPr indent="-334010" lvl="0" marL="457200" marR="315595" rtl="0" algn="l">
              <a:lnSpc>
                <a:spcPct val="96500"/>
              </a:lnSpc>
              <a:spcBef>
                <a:spcPts val="0"/>
              </a:spcBef>
              <a:spcAft>
                <a:spcPts val="0"/>
              </a:spcAft>
              <a:buSzPts val="1660"/>
              <a:buChar char="•"/>
            </a:pPr>
            <a:r>
              <a:rPr lang="en-US" sz="1660"/>
              <a:t>Autorità locali (comuni, enti comunali, paesi, città, città metropolitane, ecc.) e regionali (regioni, province, contee, ecc.) per i processi che riguardano il livello decisionale locale;</a:t>
            </a:r>
            <a:endParaRPr sz="1660"/>
          </a:p>
          <a:p>
            <a:pPr indent="-334010" lvl="0" marL="457200" marR="315595" rtl="0" algn="l">
              <a:lnSpc>
                <a:spcPct val="96500"/>
              </a:lnSpc>
              <a:spcBef>
                <a:spcPts val="0"/>
              </a:spcBef>
              <a:spcAft>
                <a:spcPts val="0"/>
              </a:spcAft>
              <a:buSzPts val="1660"/>
              <a:buChar char="•"/>
            </a:pPr>
            <a:r>
              <a:rPr lang="en-US" sz="1660"/>
              <a:t>Autorità nazionali e agenzie nazionali, come dipartimenti governativi, ministeri, ecc. per i processi decisionali che implicano la necessità di consultazioni a livello nazionale;</a:t>
            </a:r>
            <a:endParaRPr sz="1660"/>
          </a:p>
          <a:p>
            <a:pPr indent="-334010" lvl="0" marL="457200" marR="315595" rtl="0" algn="l">
              <a:lnSpc>
                <a:spcPct val="96500"/>
              </a:lnSpc>
              <a:spcBef>
                <a:spcPts val="0"/>
              </a:spcBef>
              <a:spcAft>
                <a:spcPts val="0"/>
              </a:spcAft>
              <a:buSzPts val="1660"/>
              <a:buChar char="•"/>
            </a:pPr>
            <a:r>
              <a:rPr lang="en-US" sz="1660"/>
              <a:t>Istituzioni transfrontaliere (GECT, Euroregioni, ecc.) per processi decisionali con impatto a livello transnazionale.</a:t>
            </a:r>
            <a:endParaRPr sz="1660"/>
          </a:p>
        </p:txBody>
      </p:sp>
      <p:sp>
        <p:nvSpPr>
          <p:cNvPr id="132" name="Google Shape;132;g12ee6875a22_0_15"/>
          <p:cNvSpPr txBox="1"/>
          <p:nvPr/>
        </p:nvSpPr>
        <p:spPr>
          <a:xfrm>
            <a:off x="5910450" y="1219975"/>
            <a:ext cx="5744700" cy="4044300"/>
          </a:xfrm>
          <a:prstGeom prst="rect">
            <a:avLst/>
          </a:prstGeom>
          <a:noFill/>
          <a:ln>
            <a:noFill/>
          </a:ln>
        </p:spPr>
        <p:txBody>
          <a:bodyPr anchorCtr="0" anchor="t" bIns="91425" lIns="91425" spcFirstLastPara="1" rIns="91425" wrap="square" tIns="91425">
            <a:spAutoFit/>
          </a:bodyPr>
          <a:lstStyle/>
          <a:p>
            <a:pPr indent="0" lvl="0" marL="12700" marR="0" rtl="0" algn="l">
              <a:lnSpc>
                <a:spcPct val="100000"/>
              </a:lnSpc>
              <a:spcBef>
                <a:spcPts val="0"/>
              </a:spcBef>
              <a:spcAft>
                <a:spcPts val="0"/>
              </a:spcAft>
              <a:buClr>
                <a:schemeClr val="dk1"/>
              </a:buClr>
              <a:buSzPts val="2400"/>
              <a:buFont typeface="Arial"/>
              <a:buNone/>
            </a:pPr>
            <a:r>
              <a:rPr b="1" lang="en-US" sz="1650">
                <a:solidFill>
                  <a:schemeClr val="dk1"/>
                </a:solidFill>
                <a:latin typeface="Calibri"/>
                <a:ea typeface="Calibri"/>
                <a:cs typeface="Calibri"/>
                <a:sym typeface="Calibri"/>
              </a:rPr>
              <a:t>SOCIETÀ CIVILE</a:t>
            </a:r>
            <a:endParaRPr b="0" i="0" sz="1650" u="none" cap="none" strike="noStrike">
              <a:solidFill>
                <a:schemeClr val="dk1"/>
              </a:solidFill>
              <a:latin typeface="Calibri"/>
              <a:ea typeface="Calibri"/>
              <a:cs typeface="Calibri"/>
              <a:sym typeface="Calibri"/>
            </a:endParaRPr>
          </a:p>
          <a:p>
            <a:pPr indent="-333375" lvl="0" marL="457200" marR="0" rtl="0" algn="l">
              <a:lnSpc>
                <a:spcPct val="100000"/>
              </a:lnSpc>
              <a:spcBef>
                <a:spcPts val="390"/>
              </a:spcBef>
              <a:spcAft>
                <a:spcPts val="0"/>
              </a:spcAft>
              <a:buClr>
                <a:schemeClr val="dk1"/>
              </a:buClr>
              <a:buSzPts val="1650"/>
              <a:buFont typeface="Calibri"/>
              <a:buChar char="●"/>
            </a:pPr>
            <a:r>
              <a:rPr lang="en-US" sz="1650">
                <a:solidFill>
                  <a:schemeClr val="dk1"/>
                </a:solidFill>
                <a:latin typeface="Calibri"/>
                <a:ea typeface="Calibri"/>
                <a:cs typeface="Calibri"/>
                <a:sym typeface="Calibri"/>
              </a:rPr>
              <a:t>Associazioni giovanili</a:t>
            </a:r>
            <a:endParaRPr sz="1650">
              <a:solidFill>
                <a:schemeClr val="dk1"/>
              </a:solidFill>
              <a:latin typeface="Calibri"/>
              <a:ea typeface="Calibri"/>
              <a:cs typeface="Calibri"/>
              <a:sym typeface="Calibri"/>
            </a:endParaRPr>
          </a:p>
          <a:p>
            <a:pPr indent="-333375" lvl="0" marL="457200" marR="0" rtl="0" algn="l">
              <a:lnSpc>
                <a:spcPct val="100000"/>
              </a:lnSpc>
              <a:spcBef>
                <a:spcPts val="0"/>
              </a:spcBef>
              <a:spcAft>
                <a:spcPts val="0"/>
              </a:spcAft>
              <a:buClr>
                <a:schemeClr val="dk1"/>
              </a:buClr>
              <a:buSzPts val="1650"/>
              <a:buFont typeface="Calibri"/>
              <a:buChar char="●"/>
            </a:pPr>
            <a:r>
              <a:rPr lang="en-US" sz="1650">
                <a:solidFill>
                  <a:schemeClr val="dk1"/>
                </a:solidFill>
                <a:latin typeface="Calibri"/>
                <a:ea typeface="Calibri"/>
                <a:cs typeface="Calibri"/>
                <a:sym typeface="Calibri"/>
              </a:rPr>
              <a:t>Associazioni di donne</a:t>
            </a:r>
            <a:endParaRPr sz="1650">
              <a:solidFill>
                <a:schemeClr val="dk1"/>
              </a:solidFill>
              <a:latin typeface="Calibri"/>
              <a:ea typeface="Calibri"/>
              <a:cs typeface="Calibri"/>
              <a:sym typeface="Calibri"/>
            </a:endParaRPr>
          </a:p>
          <a:p>
            <a:pPr indent="-333375" lvl="0" marL="457200" marR="0" rtl="0" algn="l">
              <a:lnSpc>
                <a:spcPct val="100000"/>
              </a:lnSpc>
              <a:spcBef>
                <a:spcPts val="0"/>
              </a:spcBef>
              <a:spcAft>
                <a:spcPts val="0"/>
              </a:spcAft>
              <a:buClr>
                <a:schemeClr val="dk1"/>
              </a:buClr>
              <a:buSzPts val="1650"/>
              <a:buFont typeface="Calibri"/>
              <a:buChar char="●"/>
            </a:pPr>
            <a:r>
              <a:rPr lang="en-US" sz="1650">
                <a:solidFill>
                  <a:schemeClr val="dk1"/>
                </a:solidFill>
                <a:latin typeface="Calibri"/>
                <a:ea typeface="Calibri"/>
                <a:cs typeface="Calibri"/>
                <a:sym typeface="Calibri"/>
              </a:rPr>
              <a:t>Associazioni che rappresentano gli interessi delle minoranze</a:t>
            </a:r>
            <a:endParaRPr sz="1650">
              <a:solidFill>
                <a:schemeClr val="dk1"/>
              </a:solidFill>
              <a:latin typeface="Calibri"/>
              <a:ea typeface="Calibri"/>
              <a:cs typeface="Calibri"/>
              <a:sym typeface="Calibri"/>
            </a:endParaRPr>
          </a:p>
          <a:p>
            <a:pPr indent="-333375" lvl="0" marL="457200" marR="0" rtl="0" algn="l">
              <a:lnSpc>
                <a:spcPct val="100000"/>
              </a:lnSpc>
              <a:spcBef>
                <a:spcPts val="0"/>
              </a:spcBef>
              <a:spcAft>
                <a:spcPts val="0"/>
              </a:spcAft>
              <a:buClr>
                <a:schemeClr val="dk1"/>
              </a:buClr>
              <a:buSzPts val="1650"/>
              <a:buFont typeface="Calibri"/>
              <a:buChar char="●"/>
            </a:pPr>
            <a:r>
              <a:rPr lang="en-US" sz="1650">
                <a:solidFill>
                  <a:schemeClr val="dk1"/>
                </a:solidFill>
                <a:latin typeface="Calibri"/>
                <a:ea typeface="Calibri"/>
                <a:cs typeface="Calibri"/>
                <a:sym typeface="Calibri"/>
              </a:rPr>
              <a:t>Associazioni che rappresentano gli interessi dei gruppi svantaggiati</a:t>
            </a:r>
            <a:endParaRPr sz="1650">
              <a:solidFill>
                <a:schemeClr val="dk1"/>
              </a:solidFill>
              <a:latin typeface="Calibri"/>
              <a:ea typeface="Calibri"/>
              <a:cs typeface="Calibri"/>
              <a:sym typeface="Calibri"/>
            </a:endParaRPr>
          </a:p>
          <a:p>
            <a:pPr indent="-333375" lvl="0" marL="457200" marR="0" rtl="0" algn="l">
              <a:lnSpc>
                <a:spcPct val="100000"/>
              </a:lnSpc>
              <a:spcBef>
                <a:spcPts val="0"/>
              </a:spcBef>
              <a:spcAft>
                <a:spcPts val="0"/>
              </a:spcAft>
              <a:buClr>
                <a:schemeClr val="dk1"/>
              </a:buClr>
              <a:buSzPts val="1650"/>
              <a:buFont typeface="Calibri"/>
              <a:buChar char="●"/>
            </a:pPr>
            <a:r>
              <a:rPr lang="en-US" sz="1650">
                <a:solidFill>
                  <a:schemeClr val="dk1"/>
                </a:solidFill>
                <a:latin typeface="Calibri"/>
                <a:ea typeface="Calibri"/>
                <a:cs typeface="Calibri"/>
                <a:sym typeface="Calibri"/>
              </a:rPr>
              <a:t>Associazioni di volontariato</a:t>
            </a:r>
            <a:endParaRPr sz="1650">
              <a:solidFill>
                <a:schemeClr val="dk1"/>
              </a:solidFill>
              <a:latin typeface="Calibri"/>
              <a:ea typeface="Calibri"/>
              <a:cs typeface="Calibri"/>
              <a:sym typeface="Calibri"/>
            </a:endParaRPr>
          </a:p>
          <a:p>
            <a:pPr indent="-333375" lvl="0" marL="457200" marR="0" rtl="0" algn="l">
              <a:lnSpc>
                <a:spcPct val="100000"/>
              </a:lnSpc>
              <a:spcBef>
                <a:spcPts val="0"/>
              </a:spcBef>
              <a:spcAft>
                <a:spcPts val="0"/>
              </a:spcAft>
              <a:buClr>
                <a:schemeClr val="dk1"/>
              </a:buClr>
              <a:buSzPts val="1650"/>
              <a:buFont typeface="Calibri"/>
              <a:buChar char="●"/>
            </a:pPr>
            <a:r>
              <a:rPr lang="en-US" sz="1650">
                <a:solidFill>
                  <a:schemeClr val="dk1"/>
                </a:solidFill>
                <a:latin typeface="Calibri"/>
                <a:ea typeface="Calibri"/>
                <a:cs typeface="Calibri"/>
                <a:sym typeface="Calibri"/>
              </a:rPr>
              <a:t>Associazioni di sensibilizzazione</a:t>
            </a:r>
            <a:endParaRPr sz="1650">
              <a:solidFill>
                <a:schemeClr val="dk1"/>
              </a:solidFill>
              <a:latin typeface="Calibri"/>
              <a:ea typeface="Calibri"/>
              <a:cs typeface="Calibri"/>
              <a:sym typeface="Calibri"/>
            </a:endParaRPr>
          </a:p>
          <a:p>
            <a:pPr indent="-333375" lvl="0" marL="457200" marR="0" rtl="0" algn="l">
              <a:lnSpc>
                <a:spcPct val="100000"/>
              </a:lnSpc>
              <a:spcBef>
                <a:spcPts val="0"/>
              </a:spcBef>
              <a:spcAft>
                <a:spcPts val="0"/>
              </a:spcAft>
              <a:buClr>
                <a:schemeClr val="dk1"/>
              </a:buClr>
              <a:buSzPts val="1650"/>
              <a:buFont typeface="Calibri"/>
              <a:buChar char="●"/>
            </a:pPr>
            <a:r>
              <a:rPr lang="en-US" sz="1650">
                <a:solidFill>
                  <a:schemeClr val="dk1"/>
                </a:solidFill>
                <a:latin typeface="Calibri"/>
                <a:ea typeface="Calibri"/>
                <a:cs typeface="Calibri"/>
                <a:sym typeface="Calibri"/>
              </a:rPr>
              <a:t>Associazioni dei consumatori</a:t>
            </a:r>
            <a:endParaRPr sz="1650">
              <a:solidFill>
                <a:schemeClr val="dk1"/>
              </a:solidFill>
              <a:latin typeface="Calibri"/>
              <a:ea typeface="Calibri"/>
              <a:cs typeface="Calibri"/>
              <a:sym typeface="Calibri"/>
            </a:endParaRPr>
          </a:p>
          <a:p>
            <a:pPr indent="-333375" lvl="0" marL="457200" marR="0" rtl="0" algn="l">
              <a:lnSpc>
                <a:spcPct val="100000"/>
              </a:lnSpc>
              <a:spcBef>
                <a:spcPts val="0"/>
              </a:spcBef>
              <a:spcAft>
                <a:spcPts val="0"/>
              </a:spcAft>
              <a:buClr>
                <a:schemeClr val="dk1"/>
              </a:buClr>
              <a:buSzPts val="1650"/>
              <a:buFont typeface="Calibri"/>
              <a:buChar char="●"/>
            </a:pPr>
            <a:r>
              <a:rPr lang="en-US" sz="1650">
                <a:solidFill>
                  <a:schemeClr val="dk1"/>
                </a:solidFill>
                <a:latin typeface="Calibri"/>
                <a:ea typeface="Calibri"/>
                <a:cs typeface="Calibri"/>
                <a:sym typeface="Calibri"/>
              </a:rPr>
              <a:t>ONG</a:t>
            </a:r>
            <a:endParaRPr sz="1650">
              <a:solidFill>
                <a:schemeClr val="dk1"/>
              </a:solidFill>
              <a:latin typeface="Calibri"/>
              <a:ea typeface="Calibri"/>
              <a:cs typeface="Calibri"/>
              <a:sym typeface="Calibri"/>
            </a:endParaRPr>
          </a:p>
          <a:p>
            <a:pPr indent="-333375" lvl="0" marL="457200" marR="0" rtl="0" algn="l">
              <a:lnSpc>
                <a:spcPct val="100000"/>
              </a:lnSpc>
              <a:spcBef>
                <a:spcPts val="0"/>
              </a:spcBef>
              <a:spcAft>
                <a:spcPts val="0"/>
              </a:spcAft>
              <a:buClr>
                <a:schemeClr val="dk1"/>
              </a:buClr>
              <a:buSzPts val="1650"/>
              <a:buFont typeface="Calibri"/>
              <a:buChar char="●"/>
            </a:pPr>
            <a:r>
              <a:rPr lang="en-US" sz="1650">
                <a:solidFill>
                  <a:schemeClr val="dk1"/>
                </a:solidFill>
                <a:latin typeface="Calibri"/>
                <a:ea typeface="Calibri"/>
                <a:cs typeface="Calibri"/>
                <a:sym typeface="Calibri"/>
              </a:rPr>
              <a:t>Sindacati</a:t>
            </a:r>
            <a:endParaRPr sz="1650">
              <a:solidFill>
                <a:schemeClr val="dk1"/>
              </a:solidFill>
              <a:latin typeface="Calibri"/>
              <a:ea typeface="Calibri"/>
              <a:cs typeface="Calibri"/>
              <a:sym typeface="Calibri"/>
            </a:endParaRPr>
          </a:p>
          <a:p>
            <a:pPr indent="-333375" lvl="0" marL="457200" marR="0" rtl="0" algn="l">
              <a:lnSpc>
                <a:spcPct val="100000"/>
              </a:lnSpc>
              <a:spcBef>
                <a:spcPts val="0"/>
              </a:spcBef>
              <a:spcAft>
                <a:spcPts val="0"/>
              </a:spcAft>
              <a:buClr>
                <a:schemeClr val="dk1"/>
              </a:buClr>
              <a:buSzPts val="1650"/>
              <a:buFont typeface="Calibri"/>
              <a:buChar char="●"/>
            </a:pPr>
            <a:r>
              <a:rPr lang="en-US" sz="1650">
                <a:solidFill>
                  <a:schemeClr val="dk1"/>
                </a:solidFill>
                <a:latin typeface="Calibri"/>
                <a:ea typeface="Calibri"/>
                <a:cs typeface="Calibri"/>
                <a:sym typeface="Calibri"/>
              </a:rPr>
              <a:t>Associazioni di categoria (camere di commercio, ecc.)</a:t>
            </a:r>
            <a:endParaRPr sz="1650">
              <a:solidFill>
                <a:schemeClr val="dk1"/>
              </a:solidFill>
              <a:latin typeface="Calibri"/>
              <a:ea typeface="Calibri"/>
              <a:cs typeface="Calibri"/>
              <a:sym typeface="Calibri"/>
            </a:endParaRPr>
          </a:p>
          <a:p>
            <a:pPr indent="-333375" lvl="0" marL="457200" marR="0" rtl="0" algn="l">
              <a:lnSpc>
                <a:spcPct val="100000"/>
              </a:lnSpc>
              <a:spcBef>
                <a:spcPts val="0"/>
              </a:spcBef>
              <a:spcAft>
                <a:spcPts val="0"/>
              </a:spcAft>
              <a:buClr>
                <a:schemeClr val="dk1"/>
              </a:buClr>
              <a:buSzPts val="1650"/>
              <a:buFont typeface="Calibri"/>
              <a:buChar char="●"/>
            </a:pPr>
            <a:r>
              <a:rPr lang="en-US" sz="1650">
                <a:solidFill>
                  <a:schemeClr val="dk1"/>
                </a:solidFill>
                <a:latin typeface="Calibri"/>
                <a:ea typeface="Calibri"/>
                <a:cs typeface="Calibri"/>
                <a:sym typeface="Calibri"/>
              </a:rPr>
              <a:t>Associazioni professionali</a:t>
            </a:r>
            <a:endParaRPr sz="1650">
              <a:solidFill>
                <a:schemeClr val="dk1"/>
              </a:solidFill>
              <a:latin typeface="Calibri"/>
              <a:ea typeface="Calibri"/>
              <a:cs typeface="Calibri"/>
              <a:sym typeface="Calibri"/>
            </a:endParaRPr>
          </a:p>
          <a:p>
            <a:pPr indent="-333375" lvl="0" marL="457200" marR="0" rtl="0" algn="l">
              <a:lnSpc>
                <a:spcPct val="100000"/>
              </a:lnSpc>
              <a:spcBef>
                <a:spcPts val="0"/>
              </a:spcBef>
              <a:spcAft>
                <a:spcPts val="0"/>
              </a:spcAft>
              <a:buClr>
                <a:schemeClr val="dk1"/>
              </a:buClr>
              <a:buSzPts val="1650"/>
              <a:buFont typeface="Calibri"/>
              <a:buChar char="●"/>
            </a:pPr>
            <a:r>
              <a:rPr lang="en-US" sz="1650">
                <a:solidFill>
                  <a:schemeClr val="dk1"/>
                </a:solidFill>
                <a:latin typeface="Calibri"/>
                <a:ea typeface="Calibri"/>
                <a:cs typeface="Calibri"/>
                <a:sym typeface="Calibri"/>
              </a:rPr>
              <a:t>Investitori privati (fondazioni, trust, ecc.)</a:t>
            </a:r>
            <a:endParaRPr sz="1650">
              <a:solidFill>
                <a:schemeClr val="dk1"/>
              </a:solidFill>
              <a:latin typeface="Calibri"/>
              <a:ea typeface="Calibri"/>
              <a:cs typeface="Calibri"/>
              <a:sym typeface="Calibri"/>
            </a:endParaRPr>
          </a:p>
          <a:p>
            <a:pPr indent="-333375" lvl="0" marL="457200" marR="0" rtl="0" algn="l">
              <a:lnSpc>
                <a:spcPct val="100000"/>
              </a:lnSpc>
              <a:spcBef>
                <a:spcPts val="0"/>
              </a:spcBef>
              <a:spcAft>
                <a:spcPts val="0"/>
              </a:spcAft>
              <a:buClr>
                <a:schemeClr val="dk1"/>
              </a:buClr>
              <a:buSzPts val="1650"/>
              <a:buFont typeface="Calibri"/>
              <a:buChar char="●"/>
            </a:pPr>
            <a:r>
              <a:rPr lang="en-US" sz="1650">
                <a:solidFill>
                  <a:schemeClr val="dk1"/>
                </a:solidFill>
                <a:latin typeface="Calibri"/>
                <a:ea typeface="Calibri"/>
                <a:cs typeface="Calibri"/>
                <a:sym typeface="Calibri"/>
              </a:rPr>
              <a:t>Imprenditori</a:t>
            </a:r>
            <a:endParaRPr sz="165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12ee6875a22_0_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12700" rtl="0" algn="ctr">
              <a:lnSpc>
                <a:spcPct val="100000"/>
              </a:lnSpc>
              <a:spcBef>
                <a:spcPts val="0"/>
              </a:spcBef>
              <a:spcAft>
                <a:spcPts val="0"/>
              </a:spcAft>
              <a:buClr>
                <a:schemeClr val="dk1"/>
              </a:buClr>
              <a:buSzPts val="1400"/>
              <a:buFont typeface="Arial"/>
              <a:buNone/>
            </a:pPr>
            <a:r>
              <a:rPr b="1" lang="en-US" sz="4500"/>
              <a:t>4 LIVELLI DI PARTECIPAZIONE</a:t>
            </a:r>
            <a:endParaRPr b="1" sz="4500"/>
          </a:p>
        </p:txBody>
      </p:sp>
      <p:sp>
        <p:nvSpPr>
          <p:cNvPr id="138" name="Google Shape;138;g12ee6875a22_0_20"/>
          <p:cNvSpPr txBox="1"/>
          <p:nvPr>
            <p:ph idx="1" type="body"/>
          </p:nvPr>
        </p:nvSpPr>
        <p:spPr>
          <a:xfrm>
            <a:off x="838200" y="1932250"/>
            <a:ext cx="10515600" cy="4351200"/>
          </a:xfrm>
          <a:prstGeom prst="rect">
            <a:avLst/>
          </a:prstGeom>
          <a:noFill/>
          <a:ln>
            <a:noFill/>
          </a:ln>
        </p:spPr>
        <p:txBody>
          <a:bodyPr anchorCtr="0" anchor="t" bIns="45700" lIns="91425" spcFirstLastPara="1" rIns="91425" wrap="square" tIns="45700">
            <a:normAutofit/>
          </a:bodyPr>
          <a:lstStyle/>
          <a:p>
            <a:pPr indent="-342900" lvl="0" marL="457200" rtl="0" algn="ctr">
              <a:lnSpc>
                <a:spcPct val="90000"/>
              </a:lnSpc>
              <a:spcBef>
                <a:spcPts val="1000"/>
              </a:spcBef>
              <a:spcAft>
                <a:spcPts val="0"/>
              </a:spcAft>
              <a:buSzPts val="1800"/>
              <a:buChar char="•"/>
            </a:pPr>
            <a:r>
              <a:rPr lang="en-US"/>
              <a:t>INFORMAZIONE</a:t>
            </a:r>
            <a:endParaRPr/>
          </a:p>
          <a:p>
            <a:pPr indent="0" lvl="0" marL="457200" rtl="0" algn="ctr">
              <a:lnSpc>
                <a:spcPct val="90000"/>
              </a:lnSpc>
              <a:spcBef>
                <a:spcPts val="1000"/>
              </a:spcBef>
              <a:spcAft>
                <a:spcPts val="0"/>
              </a:spcAft>
              <a:buNone/>
            </a:pPr>
            <a:r>
              <a:t/>
            </a:r>
            <a:endParaRPr/>
          </a:p>
          <a:p>
            <a:pPr indent="-342900" lvl="0" marL="457200" rtl="0" algn="ctr">
              <a:lnSpc>
                <a:spcPct val="90000"/>
              </a:lnSpc>
              <a:spcBef>
                <a:spcPts val="1000"/>
              </a:spcBef>
              <a:spcAft>
                <a:spcPts val="0"/>
              </a:spcAft>
              <a:buSzPts val="1800"/>
              <a:buChar char="•"/>
            </a:pPr>
            <a:r>
              <a:rPr lang="en-US"/>
              <a:t>CONSULTAZIONE</a:t>
            </a:r>
            <a:endParaRPr/>
          </a:p>
          <a:p>
            <a:pPr indent="0" lvl="0" marL="457200" rtl="0" algn="ctr">
              <a:lnSpc>
                <a:spcPct val="90000"/>
              </a:lnSpc>
              <a:spcBef>
                <a:spcPts val="1000"/>
              </a:spcBef>
              <a:spcAft>
                <a:spcPts val="0"/>
              </a:spcAft>
              <a:buNone/>
            </a:pPr>
            <a:r>
              <a:t/>
            </a:r>
            <a:endParaRPr/>
          </a:p>
          <a:p>
            <a:pPr indent="-342900" lvl="0" marL="457200" rtl="0" algn="ctr">
              <a:lnSpc>
                <a:spcPct val="90000"/>
              </a:lnSpc>
              <a:spcBef>
                <a:spcPts val="1000"/>
              </a:spcBef>
              <a:spcAft>
                <a:spcPts val="0"/>
              </a:spcAft>
              <a:buSzPts val="1800"/>
              <a:buChar char="•"/>
            </a:pPr>
            <a:r>
              <a:rPr lang="en-US"/>
              <a:t>DIALOGO</a:t>
            </a:r>
            <a:endParaRPr/>
          </a:p>
          <a:p>
            <a:pPr indent="0" lvl="0" marL="457200" rtl="0" algn="ctr">
              <a:lnSpc>
                <a:spcPct val="90000"/>
              </a:lnSpc>
              <a:spcBef>
                <a:spcPts val="1000"/>
              </a:spcBef>
              <a:spcAft>
                <a:spcPts val="0"/>
              </a:spcAft>
              <a:buNone/>
            </a:pPr>
            <a:r>
              <a:t/>
            </a:r>
            <a:endParaRPr/>
          </a:p>
          <a:p>
            <a:pPr indent="-342900" lvl="0" marL="457200" rtl="0" algn="ctr">
              <a:lnSpc>
                <a:spcPct val="90000"/>
              </a:lnSpc>
              <a:spcBef>
                <a:spcPts val="1000"/>
              </a:spcBef>
              <a:spcAft>
                <a:spcPts val="0"/>
              </a:spcAft>
              <a:buSzPts val="1800"/>
              <a:buChar char="•"/>
            </a:pPr>
            <a:r>
              <a:rPr lang="en-US"/>
              <a:t>COLLABORAZIONE</a:t>
            </a:r>
            <a:endParaRPr/>
          </a:p>
          <a:p>
            <a:pPr indent="0" lvl="0" marL="457200" rtl="0" algn="ctr">
              <a:lnSpc>
                <a:spcPct val="90000"/>
              </a:lnSpc>
              <a:spcBef>
                <a:spcPts val="10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2ee6875a22_0_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12700" rtl="0" algn="ctr">
              <a:lnSpc>
                <a:spcPct val="100000"/>
              </a:lnSpc>
              <a:spcBef>
                <a:spcPts val="0"/>
              </a:spcBef>
              <a:spcAft>
                <a:spcPts val="0"/>
              </a:spcAft>
              <a:buClr>
                <a:schemeClr val="dk1"/>
              </a:buClr>
              <a:buSzPts val="5450"/>
              <a:buFont typeface="Arial"/>
              <a:buNone/>
            </a:pPr>
            <a:r>
              <a:rPr b="1" lang="en-US" sz="4500"/>
              <a:t>LIVELLO 1: INFORMAZIONE</a:t>
            </a:r>
            <a:endParaRPr b="1" sz="4500"/>
          </a:p>
        </p:txBody>
      </p:sp>
      <p:sp>
        <p:nvSpPr>
          <p:cNvPr id="144" name="Google Shape;144;g12ee6875a22_0_27"/>
          <p:cNvSpPr txBox="1"/>
          <p:nvPr>
            <p:ph idx="1" type="body"/>
          </p:nvPr>
        </p:nvSpPr>
        <p:spPr>
          <a:xfrm>
            <a:off x="838200" y="1529525"/>
            <a:ext cx="10515600" cy="4351200"/>
          </a:xfrm>
          <a:prstGeom prst="rect">
            <a:avLst/>
          </a:prstGeom>
          <a:noFill/>
          <a:ln>
            <a:noFill/>
          </a:ln>
        </p:spPr>
        <p:txBody>
          <a:bodyPr anchorCtr="0" anchor="t" bIns="45700" lIns="91425" spcFirstLastPara="1" rIns="91425" wrap="square" tIns="45700">
            <a:noAutofit/>
          </a:bodyPr>
          <a:lstStyle/>
          <a:p>
            <a:pPr indent="0" lvl="0" marL="12065" marR="5080" rtl="0" algn="just">
              <a:lnSpc>
                <a:spcPct val="116500"/>
              </a:lnSpc>
              <a:spcBef>
                <a:spcPts val="0"/>
              </a:spcBef>
              <a:spcAft>
                <a:spcPts val="0"/>
              </a:spcAft>
              <a:buClr>
                <a:schemeClr val="dk1"/>
              </a:buClr>
              <a:buSzPts val="2400"/>
              <a:buFont typeface="Arial"/>
              <a:buNone/>
            </a:pPr>
            <a:r>
              <a:rPr lang="en-US" sz="1700"/>
              <a:t>L'accesso all'informazione è la base per tutte le fasi successive del coinvolgimento delle ONG nel processo decisionale politico.</a:t>
            </a:r>
            <a:endParaRPr sz="1700"/>
          </a:p>
          <a:p>
            <a:pPr indent="0" lvl="0" marL="0" rtl="0" algn="just">
              <a:lnSpc>
                <a:spcPct val="100000"/>
              </a:lnSpc>
              <a:spcBef>
                <a:spcPts val="40"/>
              </a:spcBef>
              <a:spcAft>
                <a:spcPts val="0"/>
              </a:spcAft>
              <a:buClr>
                <a:schemeClr val="dk1"/>
              </a:buClr>
              <a:buSzPts val="2400"/>
              <a:buFont typeface="Arial"/>
              <a:buNone/>
            </a:pPr>
            <a:r>
              <a:t/>
            </a:r>
            <a:endParaRPr sz="1700"/>
          </a:p>
          <a:p>
            <a:pPr indent="0" lvl="0" marL="0" rtl="0" algn="just">
              <a:lnSpc>
                <a:spcPct val="100000"/>
              </a:lnSpc>
              <a:spcBef>
                <a:spcPts val="434"/>
              </a:spcBef>
              <a:spcAft>
                <a:spcPts val="0"/>
              </a:spcAft>
              <a:buClr>
                <a:schemeClr val="dk1"/>
              </a:buClr>
              <a:buSzPts val="1100"/>
              <a:buFont typeface="Arial"/>
              <a:buNone/>
            </a:pPr>
            <a:r>
              <a:rPr lang="en-US" sz="1700"/>
              <a:t>È assicurata un'informazione accurata, tempestiva e completa:</a:t>
            </a:r>
            <a:endParaRPr sz="1700"/>
          </a:p>
          <a:p>
            <a:pPr indent="0" lvl="0" marL="0" rtl="0" algn="just">
              <a:lnSpc>
                <a:spcPct val="100000"/>
              </a:lnSpc>
              <a:spcBef>
                <a:spcPts val="434"/>
              </a:spcBef>
              <a:spcAft>
                <a:spcPts val="0"/>
              </a:spcAft>
              <a:buClr>
                <a:schemeClr val="dk1"/>
              </a:buClr>
              <a:buSzPts val="1100"/>
              <a:buFont typeface="Arial"/>
              <a:buNone/>
            </a:pPr>
            <a:r>
              <a:rPr lang="en-US" sz="1700"/>
              <a:t>- durante l'intero ciclo politico: definizione dell'agenda, elaborazione delle politiche, decisione, attuazione, monitoraggio e riformulazione</a:t>
            </a:r>
            <a:endParaRPr sz="1700"/>
          </a:p>
          <a:p>
            <a:pPr indent="0" lvl="0" marL="0" rtl="0" algn="just">
              <a:lnSpc>
                <a:spcPct val="100000"/>
              </a:lnSpc>
              <a:spcBef>
                <a:spcPts val="434"/>
              </a:spcBef>
              <a:spcAft>
                <a:spcPts val="0"/>
              </a:spcAft>
              <a:buSzPts val="1100"/>
              <a:buNone/>
            </a:pPr>
            <a:r>
              <a:rPr lang="en-US" sz="1700"/>
              <a:t>- In tutte le fasi della partecipazione (incl. consultazione, dialogo e partenariato).</a:t>
            </a:r>
            <a:endParaRPr sz="1700"/>
          </a:p>
          <a:p>
            <a:pPr indent="0" lvl="0" marL="0" rtl="0" algn="just">
              <a:lnSpc>
                <a:spcPct val="100000"/>
              </a:lnSpc>
              <a:spcBef>
                <a:spcPts val="434"/>
              </a:spcBef>
              <a:spcAft>
                <a:spcPts val="0"/>
              </a:spcAft>
              <a:buSzPts val="1800"/>
              <a:buNone/>
            </a:pPr>
            <a:r>
              <a:t/>
            </a:r>
            <a:endParaRPr sz="783"/>
          </a:p>
          <a:p>
            <a:pPr indent="0" lvl="0" marL="0" rtl="0" algn="ctr">
              <a:lnSpc>
                <a:spcPct val="100000"/>
              </a:lnSpc>
              <a:spcBef>
                <a:spcPts val="0"/>
              </a:spcBef>
              <a:spcAft>
                <a:spcPts val="0"/>
              </a:spcAft>
              <a:buClr>
                <a:schemeClr val="dk1"/>
              </a:buClr>
              <a:buSzPts val="2200"/>
              <a:buFont typeface="Arial"/>
              <a:buNone/>
            </a:pPr>
            <a:r>
              <a:rPr b="1" lang="en-US" sz="1483">
                <a:solidFill>
                  <a:srgbClr val="0070C0"/>
                </a:solidFill>
              </a:rPr>
              <a:t>ALCUNE REGOLE CHIAVE:</a:t>
            </a:r>
            <a:endParaRPr sz="683"/>
          </a:p>
          <a:p>
            <a:pPr indent="0" lvl="0" marL="0" rtl="0" algn="ctr">
              <a:lnSpc>
                <a:spcPct val="100000"/>
              </a:lnSpc>
              <a:spcBef>
                <a:spcPts val="450"/>
              </a:spcBef>
              <a:spcAft>
                <a:spcPts val="0"/>
              </a:spcAft>
              <a:buClr>
                <a:schemeClr val="dk1"/>
              </a:buClr>
              <a:buSzPts val="1100"/>
              <a:buFont typeface="Arial"/>
              <a:buNone/>
            </a:pPr>
            <a:r>
              <a:rPr lang="en-US" sz="1483"/>
              <a:t>Quando si plasma un messaggio di comunicazione, è fondamentale tenere in considerazione quanto segue:</a:t>
            </a:r>
            <a:endParaRPr sz="1483"/>
          </a:p>
          <a:p>
            <a:pPr indent="0" lvl="0" marL="0" rtl="0" algn="ctr">
              <a:lnSpc>
                <a:spcPct val="100000"/>
              </a:lnSpc>
              <a:spcBef>
                <a:spcPts val="450"/>
              </a:spcBef>
              <a:spcAft>
                <a:spcPts val="0"/>
              </a:spcAft>
              <a:buClr>
                <a:schemeClr val="dk1"/>
              </a:buClr>
              <a:buSzPts val="1100"/>
              <a:buFont typeface="Arial"/>
              <a:buNone/>
            </a:pPr>
            <a:r>
              <a:t/>
            </a:r>
            <a:endParaRPr sz="1483"/>
          </a:p>
          <a:p>
            <a:pPr indent="0" lvl="0" marL="0" rtl="0" algn="ctr">
              <a:lnSpc>
                <a:spcPct val="100000"/>
              </a:lnSpc>
              <a:spcBef>
                <a:spcPts val="450"/>
              </a:spcBef>
              <a:spcAft>
                <a:spcPts val="0"/>
              </a:spcAft>
              <a:buClr>
                <a:schemeClr val="dk1"/>
              </a:buClr>
              <a:buSzPts val="1100"/>
              <a:buFont typeface="Arial"/>
              <a:buNone/>
            </a:pPr>
            <a:r>
              <a:rPr lang="en-US" sz="1483"/>
              <a:t>-Qual è l'obiettivo della mia comunicazione? Cosa voglio ottenere?</a:t>
            </a:r>
            <a:endParaRPr sz="1483"/>
          </a:p>
          <a:p>
            <a:pPr indent="0" lvl="0" marL="0" rtl="0" algn="ctr">
              <a:lnSpc>
                <a:spcPct val="100000"/>
              </a:lnSpc>
              <a:spcBef>
                <a:spcPts val="450"/>
              </a:spcBef>
              <a:spcAft>
                <a:spcPts val="0"/>
              </a:spcAft>
              <a:buClr>
                <a:schemeClr val="dk1"/>
              </a:buClr>
              <a:buSzPts val="1100"/>
              <a:buFont typeface="Arial"/>
              <a:buNone/>
            </a:pPr>
            <a:r>
              <a:rPr lang="en-US" sz="1483"/>
              <a:t>-Chi sono i target della mia comunicazione? (es. giovani, esperti, donne, stranieri, ecc.)</a:t>
            </a:r>
            <a:endParaRPr sz="1483"/>
          </a:p>
          <a:p>
            <a:pPr indent="0" lvl="0" marL="0" rtl="0" algn="ctr">
              <a:lnSpc>
                <a:spcPct val="100000"/>
              </a:lnSpc>
              <a:spcBef>
                <a:spcPts val="450"/>
              </a:spcBef>
              <a:spcAft>
                <a:spcPts val="0"/>
              </a:spcAft>
              <a:buClr>
                <a:schemeClr val="dk1"/>
              </a:buClr>
              <a:buSzPts val="1100"/>
              <a:buFont typeface="Arial"/>
              <a:buNone/>
            </a:pPr>
            <a:r>
              <a:rPr lang="en-US" sz="1483"/>
              <a:t>-Quali sono i canali più appropriati per informare il mio gruppo target? (es. digitale o cartaceo? Riunione fisica?)</a:t>
            </a:r>
            <a:endParaRPr sz="1483"/>
          </a:p>
          <a:p>
            <a:pPr indent="0" lvl="0" marL="0" rtl="0" algn="ctr">
              <a:lnSpc>
                <a:spcPct val="100000"/>
              </a:lnSpc>
              <a:spcBef>
                <a:spcPts val="450"/>
              </a:spcBef>
              <a:spcAft>
                <a:spcPts val="0"/>
              </a:spcAft>
              <a:buClr>
                <a:schemeClr val="dk1"/>
              </a:buClr>
              <a:buSzPts val="1100"/>
              <a:buFont typeface="Arial"/>
              <a:buNone/>
            </a:pPr>
            <a:r>
              <a:rPr lang="en-US" sz="1483"/>
              <a:t>Suggerimento: ogni incontro deve essere organizzato in un luogo ben noto, accessibile, ad orari convenienti per i cittadini</a:t>
            </a:r>
            <a:endParaRPr sz="1483"/>
          </a:p>
          <a:p>
            <a:pPr indent="0" lvl="0" marL="0" rtl="0" algn="ctr">
              <a:lnSpc>
                <a:spcPct val="100000"/>
              </a:lnSpc>
              <a:spcBef>
                <a:spcPts val="450"/>
              </a:spcBef>
              <a:spcAft>
                <a:spcPts val="0"/>
              </a:spcAft>
              <a:buClr>
                <a:schemeClr val="dk1"/>
              </a:buClr>
              <a:buSzPts val="2200"/>
              <a:buFont typeface="Arial"/>
              <a:buNone/>
            </a:pPr>
            <a:r>
              <a:t/>
            </a:r>
            <a:endParaRPr sz="1483"/>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12ee6875a22_0_3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500"/>
              <a:t>1 - TOOLKIT e MECCANISMI</a:t>
            </a:r>
            <a:endParaRPr sz="4500"/>
          </a:p>
        </p:txBody>
      </p:sp>
      <p:sp>
        <p:nvSpPr>
          <p:cNvPr id="150" name="Google Shape;150;g12ee6875a22_0_3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1000"/>
              </a:spcBef>
              <a:spcAft>
                <a:spcPts val="0"/>
              </a:spcAft>
              <a:buClr>
                <a:schemeClr val="dk1"/>
              </a:buClr>
              <a:buSzPct val="43859"/>
              <a:buFont typeface="Arial"/>
              <a:buNone/>
            </a:pPr>
            <a:r>
              <a:rPr lang="en-US" sz="2508"/>
              <a:t>Pubblicazione di ordini del giorno, rapporti e altro materiale pertinente online, sul sito Web dell'autorità pubblica o sui social media (ad esempio rapporti di medio termine);</a:t>
            </a:r>
            <a:endParaRPr sz="2508"/>
          </a:p>
          <a:p>
            <a:pPr indent="0" lvl="0" marL="0" rtl="0" algn="l">
              <a:lnSpc>
                <a:spcPct val="90000"/>
              </a:lnSpc>
              <a:spcBef>
                <a:spcPts val="1000"/>
              </a:spcBef>
              <a:spcAft>
                <a:spcPts val="0"/>
              </a:spcAft>
              <a:buClr>
                <a:schemeClr val="dk1"/>
              </a:buClr>
              <a:buSzPct val="43859"/>
              <a:buFont typeface="Arial"/>
              <a:buNone/>
            </a:pPr>
            <a:r>
              <a:t/>
            </a:r>
            <a:endParaRPr sz="2508"/>
          </a:p>
          <a:p>
            <a:pPr indent="0" lvl="0" marL="0" rtl="0" algn="l">
              <a:lnSpc>
                <a:spcPct val="90000"/>
              </a:lnSpc>
              <a:spcBef>
                <a:spcPts val="1000"/>
              </a:spcBef>
              <a:spcAft>
                <a:spcPts val="0"/>
              </a:spcAft>
              <a:buClr>
                <a:schemeClr val="dk1"/>
              </a:buClr>
              <a:buSzPct val="43859"/>
              <a:buFont typeface="Arial"/>
              <a:buNone/>
            </a:pPr>
            <a:r>
              <a:rPr lang="en-US" sz="2508"/>
              <a:t>Fornire informazioni rilevanti (es. convocazione di eventi pubblici) tramite whatsapp o SMS</a:t>
            </a:r>
            <a:endParaRPr sz="2508"/>
          </a:p>
          <a:p>
            <a:pPr indent="0" lvl="0" marL="0" rtl="0" algn="l">
              <a:lnSpc>
                <a:spcPct val="90000"/>
              </a:lnSpc>
              <a:spcBef>
                <a:spcPts val="1000"/>
              </a:spcBef>
              <a:spcAft>
                <a:spcPts val="0"/>
              </a:spcAft>
              <a:buClr>
                <a:schemeClr val="dk1"/>
              </a:buClr>
              <a:buSzPct val="43859"/>
              <a:buFont typeface="Arial"/>
              <a:buNone/>
            </a:pPr>
            <a:r>
              <a:t/>
            </a:r>
            <a:endParaRPr sz="2508"/>
          </a:p>
          <a:p>
            <a:pPr indent="0" lvl="0" marL="0" rtl="0" algn="l">
              <a:lnSpc>
                <a:spcPct val="90000"/>
              </a:lnSpc>
              <a:spcBef>
                <a:spcPts val="1000"/>
              </a:spcBef>
              <a:spcAft>
                <a:spcPts val="0"/>
              </a:spcAft>
              <a:buClr>
                <a:schemeClr val="dk1"/>
              </a:buClr>
              <a:buSzPct val="43859"/>
              <a:buFont typeface="Arial"/>
              <a:buNone/>
            </a:pPr>
            <a:r>
              <a:rPr lang="en-US" sz="2508"/>
              <a:t>Materiale cartaceo: manifesti, opuscoli (da diffondere nelle aree di incontro della comunità, in modo da garantire il raggiungimento anche dei cittadini con accesso a Internet limitato o assente, o senza competenze digitali)</a:t>
            </a:r>
            <a:endParaRPr sz="2508"/>
          </a:p>
          <a:p>
            <a:pPr indent="0" lvl="0" marL="0" rtl="0" algn="l">
              <a:lnSpc>
                <a:spcPct val="90000"/>
              </a:lnSpc>
              <a:spcBef>
                <a:spcPts val="1000"/>
              </a:spcBef>
              <a:spcAft>
                <a:spcPts val="0"/>
              </a:spcAft>
              <a:buClr>
                <a:schemeClr val="dk1"/>
              </a:buClr>
              <a:buSzPct val="43859"/>
              <a:buFont typeface="Arial"/>
              <a:buNone/>
            </a:pPr>
            <a:r>
              <a:t/>
            </a:r>
            <a:endParaRPr sz="2508"/>
          </a:p>
          <a:p>
            <a:pPr indent="0" lvl="0" marL="0" rtl="0" algn="l">
              <a:lnSpc>
                <a:spcPct val="90000"/>
              </a:lnSpc>
              <a:spcBef>
                <a:spcPts val="1000"/>
              </a:spcBef>
              <a:spcAft>
                <a:spcPts val="0"/>
              </a:spcAft>
              <a:buClr>
                <a:schemeClr val="dk1"/>
              </a:buClr>
              <a:buSzPct val="43859"/>
              <a:buFont typeface="Arial"/>
              <a:buNone/>
            </a:pPr>
            <a:r>
              <a:rPr lang="en-US" sz="2508"/>
              <a:t>Ufficio comunale dedicato all'informazione e ai servizi per i cittadini</a:t>
            </a:r>
            <a:endParaRPr sz="2508"/>
          </a:p>
          <a:p>
            <a:pPr indent="0" lvl="0" marL="0" rtl="0" algn="l">
              <a:lnSpc>
                <a:spcPct val="90000"/>
              </a:lnSpc>
              <a:spcBef>
                <a:spcPts val="1000"/>
              </a:spcBef>
              <a:spcAft>
                <a:spcPts val="0"/>
              </a:spcAft>
              <a:buClr>
                <a:schemeClr val="dk1"/>
              </a:buClr>
              <a:buSzPct val="43859"/>
              <a:buFont typeface="Arial"/>
              <a:buNone/>
            </a:pPr>
            <a:r>
              <a:t/>
            </a:r>
            <a:endParaRPr sz="2508"/>
          </a:p>
          <a:p>
            <a:pPr indent="0" lvl="0" marL="0" rtl="0" algn="l">
              <a:lnSpc>
                <a:spcPct val="90000"/>
              </a:lnSpc>
              <a:spcBef>
                <a:spcPts val="1000"/>
              </a:spcBef>
              <a:spcAft>
                <a:spcPts val="0"/>
              </a:spcAft>
              <a:buSzPct val="43859"/>
              <a:buNone/>
            </a:pPr>
            <a:r>
              <a:rPr lang="en-US" sz="2508"/>
              <a:t>Incontri pubblici</a:t>
            </a:r>
            <a:endParaRPr sz="2508"/>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12ee6875a22_0_3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12065" marR="5080" rtl="0" algn="ctr">
              <a:lnSpc>
                <a:spcPct val="119574"/>
              </a:lnSpc>
              <a:spcBef>
                <a:spcPts val="0"/>
              </a:spcBef>
              <a:spcAft>
                <a:spcPts val="0"/>
              </a:spcAft>
              <a:buClr>
                <a:schemeClr val="dk1"/>
              </a:buClr>
              <a:buSzPct val="104444"/>
              <a:buFont typeface="Arial"/>
              <a:buNone/>
            </a:pPr>
            <a:r>
              <a:rPr b="1" lang="en-US" sz="4500">
                <a:solidFill>
                  <a:srgbClr val="0C45A6"/>
                </a:solidFill>
              </a:rPr>
              <a:t>ALCUNI ESEMPI DI INFORMAZIONI</a:t>
            </a:r>
            <a:br>
              <a:rPr b="1" lang="en-US" sz="4500">
                <a:solidFill>
                  <a:srgbClr val="0C45A6"/>
                </a:solidFill>
              </a:rPr>
            </a:br>
            <a:r>
              <a:rPr b="1" lang="en-US" sz="2400"/>
              <a:t>OPEN DAYS PER LO SPID	</a:t>
            </a:r>
            <a:endParaRPr sz="4500"/>
          </a:p>
        </p:txBody>
      </p:sp>
      <p:sp>
        <p:nvSpPr>
          <p:cNvPr id="156" name="Google Shape;156;g12ee6875a22_0_37"/>
          <p:cNvSpPr txBox="1"/>
          <p:nvPr>
            <p:ph idx="1" type="body"/>
          </p:nvPr>
        </p:nvSpPr>
        <p:spPr>
          <a:xfrm>
            <a:off x="838200" y="1754550"/>
            <a:ext cx="10515600" cy="4351200"/>
          </a:xfrm>
          <a:prstGeom prst="rect">
            <a:avLst/>
          </a:prstGeom>
          <a:noFill/>
          <a:ln>
            <a:noFill/>
          </a:ln>
        </p:spPr>
        <p:txBody>
          <a:bodyPr anchorCtr="0" anchor="t" bIns="45700" lIns="91425" spcFirstLastPara="1" rIns="91425" wrap="square" tIns="45700">
            <a:noAutofit/>
          </a:bodyPr>
          <a:lstStyle/>
          <a:p>
            <a:pPr indent="0" lvl="0" marL="36195" marR="36195" rtl="0" algn="just">
              <a:lnSpc>
                <a:spcPct val="80000"/>
              </a:lnSpc>
              <a:spcBef>
                <a:spcPts val="0"/>
              </a:spcBef>
              <a:spcAft>
                <a:spcPts val="0"/>
              </a:spcAft>
              <a:buClr>
                <a:schemeClr val="dk1"/>
              </a:buClr>
              <a:buSzPts val="688"/>
              <a:buFont typeface="Arial"/>
              <a:buNone/>
            </a:pPr>
            <a:r>
              <a:rPr b="1" lang="en-US" sz="1225"/>
              <a:t>Materia</a:t>
            </a:r>
            <a:r>
              <a:rPr b="1" lang="en-US" sz="1225"/>
              <a:t>: </a:t>
            </a:r>
            <a:endParaRPr sz="975"/>
          </a:p>
          <a:p>
            <a:pPr indent="0" lvl="0" marL="36195" marR="36195" rtl="0" algn="just">
              <a:lnSpc>
                <a:spcPct val="80000"/>
              </a:lnSpc>
              <a:spcBef>
                <a:spcPts val="0"/>
              </a:spcBef>
              <a:spcAft>
                <a:spcPts val="0"/>
              </a:spcAft>
              <a:buClr>
                <a:schemeClr val="dk1"/>
              </a:buClr>
              <a:buSzPts val="688"/>
              <a:buFont typeface="Arial"/>
              <a:buNone/>
            </a:pPr>
            <a:r>
              <a:rPr lang="en-US" sz="1225"/>
              <a:t>Open day per fornire assistenza tecnica ai cittadini per la realizzazione del Servizio Pubblico di Identità Digitale - SPID (3 eventi in 3 comuni)</a:t>
            </a:r>
            <a:endParaRPr sz="975"/>
          </a:p>
          <a:p>
            <a:pPr indent="0" lvl="0" marL="36195" marR="36195" rtl="0" algn="just">
              <a:lnSpc>
                <a:spcPct val="80000"/>
              </a:lnSpc>
              <a:spcBef>
                <a:spcPts val="0"/>
              </a:spcBef>
              <a:spcAft>
                <a:spcPts val="0"/>
              </a:spcAft>
              <a:buClr>
                <a:schemeClr val="dk1"/>
              </a:buClr>
              <a:buSzPts val="688"/>
              <a:buFont typeface="Arial"/>
              <a:buNone/>
            </a:pPr>
            <a:r>
              <a:t/>
            </a:r>
            <a:endParaRPr sz="1225"/>
          </a:p>
          <a:p>
            <a:pPr indent="0" lvl="0" marL="36195" marR="36195" rtl="0" algn="just">
              <a:lnSpc>
                <a:spcPct val="80000"/>
              </a:lnSpc>
              <a:spcBef>
                <a:spcPts val="0"/>
              </a:spcBef>
              <a:spcAft>
                <a:spcPts val="0"/>
              </a:spcAft>
              <a:buClr>
                <a:schemeClr val="dk1"/>
              </a:buClr>
              <a:buSzPts val="688"/>
              <a:buFont typeface="Arial"/>
              <a:buNone/>
            </a:pPr>
            <a:r>
              <a:rPr b="1" lang="en-US" sz="1225"/>
              <a:t>Gruppi target:</a:t>
            </a:r>
            <a:endParaRPr sz="975"/>
          </a:p>
          <a:p>
            <a:pPr indent="0" lvl="0" marL="36195" marR="36195" rtl="0" algn="just">
              <a:lnSpc>
                <a:spcPct val="80000"/>
              </a:lnSpc>
              <a:spcBef>
                <a:spcPts val="0"/>
              </a:spcBef>
              <a:spcAft>
                <a:spcPts val="0"/>
              </a:spcAft>
              <a:buClr>
                <a:schemeClr val="dk1"/>
              </a:buClr>
              <a:buSzPts val="688"/>
              <a:buFont typeface="Arial"/>
              <a:buNone/>
            </a:pPr>
            <a:r>
              <a:rPr lang="en-US" sz="1225"/>
              <a:t>cittadini con scarse competenze digitali, lavoratori impossibilitati a ottenere un appuntamento per la registrazione durante i giorni lavorativi</a:t>
            </a:r>
            <a:endParaRPr sz="975"/>
          </a:p>
          <a:p>
            <a:pPr indent="0" lvl="0" marL="36195" marR="36195" rtl="0" algn="just">
              <a:lnSpc>
                <a:spcPct val="80000"/>
              </a:lnSpc>
              <a:spcBef>
                <a:spcPts val="0"/>
              </a:spcBef>
              <a:spcAft>
                <a:spcPts val="0"/>
              </a:spcAft>
              <a:buClr>
                <a:schemeClr val="dk1"/>
              </a:buClr>
              <a:buSzPts val="688"/>
              <a:buFont typeface="Arial"/>
              <a:buNone/>
            </a:pPr>
            <a:r>
              <a:t/>
            </a:r>
            <a:endParaRPr sz="1225"/>
          </a:p>
          <a:p>
            <a:pPr indent="0" lvl="0" marL="0" rtl="0" algn="just">
              <a:lnSpc>
                <a:spcPct val="80000"/>
              </a:lnSpc>
              <a:spcBef>
                <a:spcPts val="0"/>
              </a:spcBef>
              <a:spcAft>
                <a:spcPts val="0"/>
              </a:spcAft>
              <a:buClr>
                <a:schemeClr val="dk1"/>
              </a:buClr>
              <a:buSzPts val="688"/>
              <a:buFont typeface="Arial"/>
              <a:buNone/>
            </a:pPr>
            <a:r>
              <a:rPr b="1" lang="en-US" sz="1225"/>
              <a:t>Canali di comunicazione:</a:t>
            </a:r>
            <a:endParaRPr sz="975"/>
          </a:p>
          <a:p>
            <a:pPr indent="0" lvl="0" marL="0" rtl="0" algn="just">
              <a:lnSpc>
                <a:spcPct val="80000"/>
              </a:lnSpc>
              <a:spcBef>
                <a:spcPts val="0"/>
              </a:spcBef>
              <a:spcAft>
                <a:spcPts val="0"/>
              </a:spcAft>
              <a:buClr>
                <a:schemeClr val="dk1"/>
              </a:buClr>
              <a:buSzPts val="1100"/>
              <a:buFont typeface="Arial"/>
              <a:buNone/>
            </a:pPr>
            <a:r>
              <a:rPr lang="en-US" sz="1225"/>
              <a:t>- Pagina facebook del progetto (250 followers)</a:t>
            </a:r>
            <a:endParaRPr sz="1225"/>
          </a:p>
          <a:p>
            <a:pPr indent="0" lvl="0" marL="0" rtl="0" algn="just">
              <a:lnSpc>
                <a:spcPct val="80000"/>
              </a:lnSpc>
              <a:spcBef>
                <a:spcPts val="0"/>
              </a:spcBef>
              <a:spcAft>
                <a:spcPts val="0"/>
              </a:spcAft>
              <a:buClr>
                <a:schemeClr val="dk1"/>
              </a:buClr>
              <a:buSzPts val="1100"/>
              <a:buFont typeface="Arial"/>
              <a:buNone/>
            </a:pPr>
            <a:r>
              <a:rPr lang="en-US" sz="1225"/>
              <a:t>- E-mail ad hoc (a cura di ALDA, dei comuni, del centro informazioni giovani): poster digitale, lettera di invito</a:t>
            </a:r>
            <a:endParaRPr sz="1225"/>
          </a:p>
          <a:p>
            <a:pPr indent="0" lvl="0" marL="0" rtl="0" algn="just">
              <a:lnSpc>
                <a:spcPct val="80000"/>
              </a:lnSpc>
              <a:spcBef>
                <a:spcPts val="0"/>
              </a:spcBef>
              <a:spcAft>
                <a:spcPts val="0"/>
              </a:spcAft>
              <a:buClr>
                <a:schemeClr val="dk1"/>
              </a:buClr>
              <a:buSzPts val="1100"/>
              <a:buFont typeface="Arial"/>
              <a:buNone/>
            </a:pPr>
            <a:r>
              <a:rPr lang="en-US" sz="1225"/>
              <a:t>- newsletter del progetto (190 iscritti)</a:t>
            </a:r>
            <a:endParaRPr sz="1225"/>
          </a:p>
          <a:p>
            <a:pPr indent="0" lvl="0" marL="0" rtl="0" algn="just">
              <a:lnSpc>
                <a:spcPct val="80000"/>
              </a:lnSpc>
              <a:spcBef>
                <a:spcPts val="0"/>
              </a:spcBef>
              <a:spcAft>
                <a:spcPts val="0"/>
              </a:spcAft>
              <a:buClr>
                <a:schemeClr val="dk1"/>
              </a:buClr>
              <a:buSzPts val="1100"/>
              <a:buFont typeface="Arial"/>
              <a:buNone/>
            </a:pPr>
            <a:r>
              <a:rPr lang="en-US" sz="1225"/>
              <a:t>- canali di comunicazione dei comuni:</a:t>
            </a:r>
            <a:endParaRPr sz="1225"/>
          </a:p>
          <a:p>
            <a:pPr indent="0" lvl="0" marL="0" rtl="0" algn="just">
              <a:lnSpc>
                <a:spcPct val="80000"/>
              </a:lnSpc>
              <a:spcBef>
                <a:spcPts val="0"/>
              </a:spcBef>
              <a:spcAft>
                <a:spcPts val="0"/>
              </a:spcAft>
              <a:buClr>
                <a:schemeClr val="dk1"/>
              </a:buClr>
              <a:buSzPts val="1100"/>
              <a:buFont typeface="Arial"/>
              <a:buNone/>
            </a:pPr>
            <a:r>
              <a:rPr lang="en-US" sz="1225"/>
              <a:t>bacheche</a:t>
            </a:r>
            <a:endParaRPr sz="1225"/>
          </a:p>
          <a:p>
            <a:pPr indent="0" lvl="0" marL="0" rtl="0" algn="just">
              <a:lnSpc>
                <a:spcPct val="80000"/>
              </a:lnSpc>
              <a:spcBef>
                <a:spcPts val="0"/>
              </a:spcBef>
              <a:spcAft>
                <a:spcPts val="0"/>
              </a:spcAft>
              <a:buClr>
                <a:schemeClr val="dk1"/>
              </a:buClr>
              <a:buSzPts val="1100"/>
              <a:buFont typeface="Arial"/>
              <a:buNone/>
            </a:pPr>
            <a:r>
              <a:rPr lang="en-US" sz="1225"/>
              <a:t>canali di telegramma</a:t>
            </a:r>
            <a:endParaRPr sz="1225"/>
          </a:p>
          <a:p>
            <a:pPr indent="0" lvl="0" marL="0" rtl="0" algn="just">
              <a:lnSpc>
                <a:spcPct val="80000"/>
              </a:lnSpc>
              <a:spcBef>
                <a:spcPts val="0"/>
              </a:spcBef>
              <a:spcAft>
                <a:spcPts val="0"/>
              </a:spcAft>
              <a:buNone/>
            </a:pPr>
            <a:r>
              <a:rPr lang="en-US" sz="1225"/>
              <a:t>canali whatsapp</a:t>
            </a:r>
            <a:endParaRPr sz="1225"/>
          </a:p>
          <a:p>
            <a:pPr indent="0" lvl="1" marL="457200" rtl="0" algn="just">
              <a:lnSpc>
                <a:spcPct val="80000"/>
              </a:lnSpc>
              <a:spcBef>
                <a:spcPts val="0"/>
              </a:spcBef>
              <a:spcAft>
                <a:spcPts val="0"/>
              </a:spcAft>
              <a:buClr>
                <a:schemeClr val="dk1"/>
              </a:buClr>
              <a:buSzPts val="688"/>
              <a:buFont typeface="Arial"/>
              <a:buNone/>
            </a:pPr>
            <a:r>
              <a:t/>
            </a:r>
            <a:endParaRPr b="1" sz="1225"/>
          </a:p>
          <a:p>
            <a:pPr indent="0" lvl="0" marL="0" rtl="0" algn="just">
              <a:lnSpc>
                <a:spcPct val="80000"/>
              </a:lnSpc>
              <a:spcBef>
                <a:spcPts val="0"/>
              </a:spcBef>
              <a:spcAft>
                <a:spcPts val="0"/>
              </a:spcAft>
              <a:buClr>
                <a:schemeClr val="dk1"/>
              </a:buClr>
              <a:buSzPts val="688"/>
              <a:buFont typeface="Arial"/>
              <a:buNone/>
            </a:pPr>
            <a:r>
              <a:rPr b="1" lang="en-US" sz="1225"/>
              <a:t>Risultati</a:t>
            </a:r>
            <a:r>
              <a:rPr b="1" lang="en-US" sz="1225"/>
              <a:t>: </a:t>
            </a:r>
            <a:endParaRPr sz="975"/>
          </a:p>
          <a:p>
            <a:pPr indent="-249237" lvl="0" marL="285750" rtl="0" algn="just">
              <a:lnSpc>
                <a:spcPct val="80000"/>
              </a:lnSpc>
              <a:spcBef>
                <a:spcPts val="0"/>
              </a:spcBef>
              <a:spcAft>
                <a:spcPts val="0"/>
              </a:spcAft>
              <a:buSzPts val="1225"/>
              <a:buFont typeface="Calibri"/>
              <a:buChar char="•"/>
            </a:pPr>
            <a:r>
              <a:rPr lang="en-US" sz="1225"/>
              <a:t>160 nuovi conti SPID aperti in 2 giorni in 3 diversi comuni: per lo più anziani (over 60), ma anche giovani.</a:t>
            </a:r>
            <a:endParaRPr sz="1225"/>
          </a:p>
          <a:p>
            <a:pPr indent="-249237" lvl="0" marL="285750" rtl="0" algn="just">
              <a:lnSpc>
                <a:spcPct val="80000"/>
              </a:lnSpc>
              <a:spcBef>
                <a:spcPts val="0"/>
              </a:spcBef>
              <a:spcAft>
                <a:spcPts val="0"/>
              </a:spcAft>
              <a:buSzPts val="1225"/>
              <a:buFont typeface="Calibri"/>
              <a:buChar char="•"/>
            </a:pPr>
            <a:r>
              <a:rPr lang="en-US" sz="1225"/>
              <a:t>Più di 250 cittadini si sono fermati per aver richiesto maggiori informazioni</a:t>
            </a:r>
            <a:endParaRPr sz="1225"/>
          </a:p>
          <a:p>
            <a:pPr indent="0" lvl="0" marL="0" rtl="0" algn="just">
              <a:lnSpc>
                <a:spcPct val="80000"/>
              </a:lnSpc>
              <a:spcBef>
                <a:spcPts val="0"/>
              </a:spcBef>
              <a:spcAft>
                <a:spcPts val="0"/>
              </a:spcAft>
              <a:buClr>
                <a:schemeClr val="dk1"/>
              </a:buClr>
              <a:buSzPts val="688"/>
              <a:buFont typeface="Arial"/>
              <a:buNone/>
            </a:pPr>
            <a:r>
              <a:t/>
            </a:r>
            <a:endParaRPr sz="1225"/>
          </a:p>
          <a:p>
            <a:pPr indent="0" lvl="0" marL="0" rtl="0" algn="just">
              <a:lnSpc>
                <a:spcPct val="80000"/>
              </a:lnSpc>
              <a:spcBef>
                <a:spcPts val="0"/>
              </a:spcBef>
              <a:spcAft>
                <a:spcPts val="0"/>
              </a:spcAft>
              <a:buClr>
                <a:schemeClr val="dk1"/>
              </a:buClr>
              <a:buSzPts val="688"/>
              <a:buFont typeface="Arial"/>
              <a:buNone/>
            </a:pPr>
            <a:r>
              <a:rPr b="1" lang="en-US" sz="1225"/>
              <a:t>Persone coinvolte nell'informazione e nell'assistenza:</a:t>
            </a:r>
            <a:endParaRPr sz="975"/>
          </a:p>
          <a:p>
            <a:pPr indent="-249237" lvl="0" marL="285750" rtl="0" algn="just">
              <a:lnSpc>
                <a:spcPct val="80000"/>
              </a:lnSpc>
              <a:spcBef>
                <a:spcPts val="0"/>
              </a:spcBef>
              <a:spcAft>
                <a:spcPts val="0"/>
              </a:spcAft>
              <a:buSzPts val="1225"/>
              <a:buFont typeface="Calibri"/>
              <a:buChar char="•"/>
            </a:pPr>
            <a:r>
              <a:rPr lang="en-US" sz="1225"/>
              <a:t>4 funzionari comunali</a:t>
            </a:r>
            <a:endParaRPr sz="1225"/>
          </a:p>
          <a:p>
            <a:pPr indent="-249237" lvl="0" marL="285750" rtl="0" algn="just">
              <a:lnSpc>
                <a:spcPct val="80000"/>
              </a:lnSpc>
              <a:spcBef>
                <a:spcPts val="0"/>
              </a:spcBef>
              <a:spcAft>
                <a:spcPts val="0"/>
              </a:spcAft>
              <a:buSzPts val="1225"/>
              <a:buFont typeface="Calibri"/>
              <a:buChar char="•"/>
            </a:pPr>
            <a:r>
              <a:rPr lang="en-US" sz="1225"/>
              <a:t>12 giovani volontari</a:t>
            </a:r>
            <a:endParaRPr sz="1225"/>
          </a:p>
          <a:p>
            <a:pPr indent="0" lvl="0" marL="0" rtl="0" algn="just">
              <a:lnSpc>
                <a:spcPct val="80000"/>
              </a:lnSpc>
              <a:spcBef>
                <a:spcPts val="0"/>
              </a:spcBef>
              <a:spcAft>
                <a:spcPts val="0"/>
              </a:spcAft>
              <a:buClr>
                <a:schemeClr val="dk1"/>
              </a:buClr>
              <a:buSzPts val="688"/>
              <a:buFont typeface="Arial"/>
              <a:buNone/>
            </a:pPr>
            <a:r>
              <a:t/>
            </a:r>
            <a:endParaRPr sz="1225"/>
          </a:p>
          <a:p>
            <a:pPr indent="0" lvl="0" marL="0" rtl="0" algn="just">
              <a:lnSpc>
                <a:spcPct val="80000"/>
              </a:lnSpc>
              <a:spcBef>
                <a:spcPts val="0"/>
              </a:spcBef>
              <a:spcAft>
                <a:spcPts val="0"/>
              </a:spcAft>
              <a:buClr>
                <a:schemeClr val="dk1"/>
              </a:buClr>
              <a:buSzPts val="688"/>
              <a:buFont typeface="Arial"/>
              <a:buNone/>
            </a:pPr>
            <a:r>
              <a:rPr b="1" lang="en-US" sz="1225"/>
              <a:t>Highlights:</a:t>
            </a:r>
            <a:endParaRPr b="1" sz="1225"/>
          </a:p>
          <a:p>
            <a:pPr indent="-249237" lvl="0" marL="285750" rtl="0" algn="just">
              <a:lnSpc>
                <a:spcPct val="80000"/>
              </a:lnSpc>
              <a:spcBef>
                <a:spcPts val="0"/>
              </a:spcBef>
              <a:spcAft>
                <a:spcPts val="0"/>
              </a:spcAft>
              <a:buSzPts val="1225"/>
              <a:buFont typeface="Calibri"/>
              <a:buChar char="•"/>
            </a:pPr>
            <a:r>
              <a:rPr lang="en-US" sz="1225"/>
              <a:t>L'evento è stato organizzato in giorni non lavorativi (sabato)</a:t>
            </a:r>
            <a:endParaRPr sz="1225"/>
          </a:p>
          <a:p>
            <a:pPr indent="-249237" lvl="0" marL="285750" rtl="0" algn="just">
              <a:lnSpc>
                <a:spcPct val="80000"/>
              </a:lnSpc>
              <a:spcBef>
                <a:spcPts val="0"/>
              </a:spcBef>
              <a:spcAft>
                <a:spcPts val="0"/>
              </a:spcAft>
              <a:buSzPts val="1225"/>
              <a:buFont typeface="Calibri"/>
              <a:buChar char="•"/>
            </a:pPr>
            <a:r>
              <a:rPr lang="en-US" sz="1225"/>
              <a:t>accesso libero (senza prenotazione)</a:t>
            </a:r>
            <a:endParaRPr sz="1225"/>
          </a:p>
          <a:p>
            <a:pPr indent="-249237" lvl="0" marL="285750" rtl="0" algn="just">
              <a:lnSpc>
                <a:spcPct val="80000"/>
              </a:lnSpc>
              <a:spcBef>
                <a:spcPts val="0"/>
              </a:spcBef>
              <a:spcAft>
                <a:spcPts val="0"/>
              </a:spcAft>
              <a:buSzPts val="1225"/>
              <a:buFont typeface="Calibri"/>
              <a:buChar char="•"/>
            </a:pPr>
            <a:r>
              <a:rPr lang="en-US" sz="1225"/>
              <a:t>evento svolto in spazi aperti pubblici (piazze, mercati rionali, edifici fortemente accessibili e riconoscibili)</a:t>
            </a:r>
            <a:endParaRPr sz="1225"/>
          </a:p>
          <a:p>
            <a:pPr indent="-249237" lvl="0" marL="285750" rtl="0" algn="just">
              <a:lnSpc>
                <a:spcPct val="80000"/>
              </a:lnSpc>
              <a:spcBef>
                <a:spcPts val="0"/>
              </a:spcBef>
              <a:spcAft>
                <a:spcPts val="0"/>
              </a:spcAft>
              <a:buSzPts val="1225"/>
              <a:buFont typeface="Calibri"/>
              <a:buChar char="•"/>
            </a:pPr>
            <a:r>
              <a:rPr lang="en-US" sz="1225"/>
              <a:t>l'urgenza e la rilevanza del tema trattato</a:t>
            </a:r>
            <a:endParaRPr sz="1225"/>
          </a:p>
          <a:p>
            <a:pPr indent="-249237" lvl="0" marL="285750" rtl="0" algn="just">
              <a:lnSpc>
                <a:spcPct val="80000"/>
              </a:lnSpc>
              <a:spcBef>
                <a:spcPts val="0"/>
              </a:spcBef>
              <a:spcAft>
                <a:spcPts val="0"/>
              </a:spcAft>
              <a:buSzPts val="1225"/>
              <a:buFont typeface="Calibri"/>
              <a:buChar char="•"/>
            </a:pPr>
            <a:r>
              <a:rPr lang="en-US" sz="1225"/>
              <a:t>presenza di dipendenti pubblici a disposizione per informazioni, assistenza e procedura di registrazione il sabato (2 per AL)</a:t>
            </a:r>
            <a:endParaRPr sz="1225"/>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2021-01-21T14:33:45Z</dcterms:created>
  <dc:creator>Samuel Yosef</dc:creator>
</cp:coreProperties>
</file>