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M8tAHH4rP0gAzynNlpwASxsAL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33385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7a808fd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b7a808fd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ee6875a2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ee6875a2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ee6875a2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ee6875a2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ee6875a2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ee6875a2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ee6875a2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2ee6875a2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ee6875a2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ee6875a2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ee6875a2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ee6875a2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ee6875a2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ee6875a2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ee6875a2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ee6875a2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ee6875a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ee6875a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ee6875a2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ee6875a2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ee6875a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ee6875a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ee6875a2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ee6875a2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ee6875a2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2ee6875a2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ee6875a2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ee6875a2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ee6875a22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2ee6875a2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ee6875a2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ee6875a2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ee6875a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ee6875a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ee6875a2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ee6875a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ee6875a2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ee6875a2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ee6875a2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ee6875a2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ee6875a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ee6875a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ee6875a2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ee6875a2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ee6875a2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ee6875a2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17" name="Google Shape;17;p2"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18" name="Google Shape;18;p2"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92" name="Google Shape;92;p11"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93" name="Google Shape;93;p11"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100" name="Google Shape;100;p12"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101" name="Google Shape;101;p12"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25" name="Google Shape;25;p3"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26" name="Google Shape;26;p3"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33" name="Google Shape;33;p4"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34" name="Google Shape;34;p4"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42" name="Google Shape;42;p5"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43" name="Google Shape;43;p5"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53" name="Google Shape;53;p6"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54" name="Google Shape;54;p6"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60" name="Google Shape;60;p7"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61" name="Google Shape;61;p7"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66" name="Google Shape;66;p8"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67" name="Google Shape;67;p8"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75" name="Google Shape;75;p9"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76" name="Google Shape;76;p9"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a:spLocks noGrp="1"/>
          </p:cNvSpPr>
          <p:nvPr>
            <p:ph type="pic" idx="2"/>
          </p:nvPr>
        </p:nvSpPr>
        <p:spPr>
          <a:xfrm>
            <a:off x="5183188" y="987425"/>
            <a:ext cx="6172200" cy="4873625"/>
          </a:xfrm>
          <a:prstGeom prst="rect">
            <a:avLst/>
          </a:prstGeom>
          <a:noFill/>
          <a:ln>
            <a:noFill/>
          </a:ln>
        </p:spPr>
      </p:sp>
      <p:sp>
        <p:nvSpPr>
          <p:cNvPr id="80" name="Google Shape;8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84" name="Google Shape;84;p10" descr="A screenshot of a video game&#10;&#10;Description automatically generated with medium confidence"/>
          <p:cNvPicPr preferRelativeResize="0"/>
          <p:nvPr/>
        </p:nvPicPr>
        <p:blipFill rotWithShape="1">
          <a:blip r:embed="rId2">
            <a:alphaModFix/>
          </a:blip>
          <a:srcRect l="8371" t="33131" r="3926" b="33732"/>
          <a:stretch/>
        </p:blipFill>
        <p:spPr>
          <a:xfrm>
            <a:off x="0" y="6064600"/>
            <a:ext cx="3276601" cy="656875"/>
          </a:xfrm>
          <a:prstGeom prst="rect">
            <a:avLst/>
          </a:prstGeom>
          <a:noFill/>
          <a:ln>
            <a:noFill/>
          </a:ln>
        </p:spPr>
      </p:pic>
      <p:pic>
        <p:nvPicPr>
          <p:cNvPr id="85" name="Google Shape;85;p10" descr="Graphical user interface, text, application&#10;&#10;Description automatically generated"/>
          <p:cNvPicPr preferRelativeResize="0"/>
          <p:nvPr/>
        </p:nvPicPr>
        <p:blipFill rotWithShape="1">
          <a:blip r:embed="rId3">
            <a:alphaModFix/>
          </a:blip>
          <a:srcRect l="3360" t="11279" r="3847" b="12857"/>
          <a:stretch/>
        </p:blipFill>
        <p:spPr>
          <a:xfrm>
            <a:off x="9339943" y="6023227"/>
            <a:ext cx="2852057" cy="6662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oinup.ec.europa.eu/community/opengov/case/statutory-elected-senior-citizens'-councils-denmar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nna.ditta@alda-europe.e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b7a808fdf3_0_0"/>
          <p:cNvSpPr txBox="1">
            <a:spLocks noGrp="1"/>
          </p:cNvSpPr>
          <p:nvPr>
            <p:ph type="ctrTitle"/>
          </p:nvPr>
        </p:nvSpPr>
        <p:spPr>
          <a:xfrm>
            <a:off x="1524000" y="2720763"/>
            <a:ext cx="9144000" cy="2387700"/>
          </a:xfrm>
          <a:prstGeom prst="rect">
            <a:avLst/>
          </a:prstGeom>
          <a:noFill/>
          <a:ln>
            <a:noFill/>
          </a:ln>
        </p:spPr>
        <p:txBody>
          <a:bodyPr spcFirstLastPara="1" wrap="square" lIns="91425" tIns="45700" rIns="91425" bIns="45700" anchor="b" anchorCtr="0">
            <a:noAutofit/>
          </a:bodyPr>
          <a:lstStyle/>
          <a:p>
            <a:pPr marL="12700" lvl="0">
              <a:lnSpc>
                <a:spcPct val="114687"/>
              </a:lnSpc>
              <a:buSzPts val="1400"/>
            </a:pPr>
            <a:r>
              <a:rPr lang="en-US" sz="2400" b="1" dirty="0" smtClean="0"/>
              <a:t>PARTICIPACIÓN CIVIL </a:t>
            </a:r>
            <a:r>
              <a:rPr lang="en-US" sz="2400" b="1" dirty="0"/>
              <a:t>Y DEMOCRÁTICA</a:t>
            </a:r>
            <a:endParaRPr sz="2400" b="1" dirty="0"/>
          </a:p>
          <a:p>
            <a:pPr marL="12700" lvl="0">
              <a:lnSpc>
                <a:spcPct val="114687"/>
              </a:lnSpc>
              <a:buSzPts val="1400"/>
            </a:pPr>
            <a:r>
              <a:rPr lang="en-US" sz="2400" b="1" dirty="0" smtClean="0"/>
              <a:t/>
            </a:r>
            <a:br>
              <a:rPr lang="en-US" sz="2400" b="1" dirty="0" smtClean="0"/>
            </a:br>
            <a:r>
              <a:rPr lang="en-US" sz="2400" b="1" dirty="0" smtClean="0"/>
              <a:t>“</a:t>
            </a:r>
            <a:r>
              <a:rPr lang="es-ES" sz="2400" b="1" dirty="0" smtClean="0"/>
              <a:t>Cómo </a:t>
            </a:r>
            <a:r>
              <a:rPr lang="es-ES" sz="2400" b="1" dirty="0"/>
              <a:t>capacitar a las/os ciudadanas/os para participar en la vida pública de sus </a:t>
            </a:r>
            <a:r>
              <a:rPr lang="es-ES" sz="2400" b="1" dirty="0" smtClean="0"/>
              <a:t>comunidades”</a:t>
            </a:r>
            <a:endParaRPr sz="2400" b="1" dirty="0" smtClean="0"/>
          </a:p>
          <a:p>
            <a:pPr marL="12700" lvl="0" indent="0" algn="ctr" rtl="0">
              <a:lnSpc>
                <a:spcPct val="114687"/>
              </a:lnSpc>
              <a:spcBef>
                <a:spcPts val="0"/>
              </a:spcBef>
              <a:spcAft>
                <a:spcPts val="0"/>
              </a:spcAft>
              <a:buClr>
                <a:schemeClr val="dk1"/>
              </a:buClr>
              <a:buSzPts val="1400"/>
              <a:buFont typeface="Arial"/>
              <a:buNone/>
            </a:pPr>
            <a:r>
              <a:rPr lang="en-US" sz="2400" b="1" dirty="0" smtClean="0"/>
              <a:t>Proyecto PIECE - </a:t>
            </a:r>
            <a:r>
              <a:rPr lang="en-US" sz="2400" b="1" dirty="0"/>
              <a:t>ALDA</a:t>
            </a:r>
            <a:endParaRPr sz="2400" b="1" dirty="0"/>
          </a:p>
          <a:p>
            <a:pPr marL="0" lvl="0" indent="0" algn="ctr" rtl="0">
              <a:lnSpc>
                <a:spcPct val="90000"/>
              </a:lnSpc>
              <a:spcBef>
                <a:spcPts val="0"/>
              </a:spcBef>
              <a:spcAft>
                <a:spcPts val="0"/>
              </a:spcAft>
              <a:buSzPts val="6000"/>
              <a:buNone/>
            </a:pPr>
            <a:endParaRPr dirty="0"/>
          </a:p>
        </p:txBody>
      </p:sp>
      <p:pic>
        <p:nvPicPr>
          <p:cNvPr id="107" name="Google Shape;107;gb7a808fdf3_0_0"/>
          <p:cNvPicPr preferRelativeResize="0"/>
          <p:nvPr/>
        </p:nvPicPr>
        <p:blipFill rotWithShape="1">
          <a:blip r:embed="rId3">
            <a:alphaModFix/>
          </a:blip>
          <a:srcRect/>
          <a:stretch/>
        </p:blipFill>
        <p:spPr>
          <a:xfrm>
            <a:off x="0" y="0"/>
            <a:ext cx="2666999" cy="1885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ee6875a22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065" marR="5080" lvl="0" algn="ctr">
              <a:lnSpc>
                <a:spcPct val="119574"/>
              </a:lnSpc>
              <a:buSzPts val="4700"/>
            </a:pPr>
            <a:r>
              <a:rPr lang="en-US" sz="4500" b="1" dirty="0">
                <a:solidFill>
                  <a:srgbClr val="0C45A6"/>
                </a:solidFill>
              </a:rPr>
              <a:t>EJEMPLOS DE INFORMACIÓN</a:t>
            </a:r>
            <a:endParaRPr sz="4500" dirty="0"/>
          </a:p>
        </p:txBody>
      </p:sp>
      <p:sp>
        <p:nvSpPr>
          <p:cNvPr id="162" name="Google Shape;162;g12ee6875a22_0_42"/>
          <p:cNvSpPr txBox="1">
            <a:spLocks noGrp="1"/>
          </p:cNvSpPr>
          <p:nvPr>
            <p:ph type="body" idx="1"/>
          </p:nvPr>
        </p:nvSpPr>
        <p:spPr>
          <a:xfrm>
            <a:off x="838200" y="1849325"/>
            <a:ext cx="4326000" cy="4351200"/>
          </a:xfrm>
          <a:prstGeom prst="rect">
            <a:avLst/>
          </a:prstGeom>
        </p:spPr>
        <p:txBody>
          <a:bodyPr spcFirstLastPara="1" wrap="square" lIns="91425" tIns="45700" rIns="91425" bIns="45700" anchor="t" anchorCtr="0">
            <a:normAutofit/>
          </a:bodyPr>
          <a:lstStyle/>
          <a:p>
            <a:pPr marL="36195" marR="36195" lvl="0" indent="0" algn="just">
              <a:lnSpc>
                <a:spcPct val="100000"/>
              </a:lnSpc>
              <a:spcBef>
                <a:spcPts val="0"/>
              </a:spcBef>
              <a:buSzPts val="2100"/>
              <a:buNone/>
            </a:pPr>
            <a:r>
              <a:rPr lang="es-ES" sz="2100" b="1" dirty="0" smtClean="0"/>
              <a:t>El idioma utilizado </a:t>
            </a:r>
            <a:r>
              <a:rPr lang="es-ES" sz="2100" b="1" dirty="0"/>
              <a:t>deberá tener en cuenta quiénes son </a:t>
            </a:r>
            <a:r>
              <a:rPr lang="es-ES" sz="2100" b="1" dirty="0" smtClean="0"/>
              <a:t>las/os usuarias/os</a:t>
            </a:r>
          </a:p>
          <a:p>
            <a:pPr marL="36195" marR="36195" lvl="0" indent="0" algn="just">
              <a:lnSpc>
                <a:spcPct val="100000"/>
              </a:lnSpc>
              <a:spcBef>
                <a:spcPts val="0"/>
              </a:spcBef>
              <a:buSzPts val="2100"/>
              <a:buNone/>
            </a:pPr>
            <a:endParaRPr sz="2100" dirty="0"/>
          </a:p>
          <a:p>
            <a:pPr marL="36195" marR="36195" lvl="0" indent="0" algn="just">
              <a:lnSpc>
                <a:spcPct val="100000"/>
              </a:lnSpc>
              <a:spcBef>
                <a:spcPts val="0"/>
              </a:spcBef>
              <a:buSzPts val="2100"/>
              <a:buNone/>
            </a:pPr>
            <a:r>
              <a:rPr lang="es-ES" sz="2100" dirty="0"/>
              <a:t>Grupo "</a:t>
            </a:r>
            <a:r>
              <a:rPr lang="es-ES" sz="2100" dirty="0" err="1"/>
              <a:t>Scintilla</a:t>
            </a:r>
            <a:r>
              <a:rPr lang="es-ES" sz="2100" dirty="0"/>
              <a:t>", Vicenza (Italia). </a:t>
            </a:r>
          </a:p>
          <a:p>
            <a:pPr marL="36195" marR="36195" lvl="0" indent="0" algn="just">
              <a:lnSpc>
                <a:spcPct val="100000"/>
              </a:lnSpc>
              <a:spcBef>
                <a:spcPts val="0"/>
              </a:spcBef>
              <a:buSzPts val="2100"/>
              <a:buNone/>
            </a:pPr>
            <a:r>
              <a:rPr lang="es-ES" sz="2100" dirty="0"/>
              <a:t>La información proporcionada sólo en italiano impidió que las comunidades de </a:t>
            </a:r>
            <a:r>
              <a:rPr lang="es-ES" sz="2100" dirty="0" smtClean="0"/>
              <a:t>personas extranjeras -muy </a:t>
            </a:r>
            <a:r>
              <a:rPr lang="es-ES" sz="2100" dirty="0"/>
              <a:t>presentes en la </a:t>
            </a:r>
            <a:r>
              <a:rPr lang="es-ES" sz="2100" dirty="0" smtClean="0"/>
              <a:t>zona- se </a:t>
            </a:r>
            <a:r>
              <a:rPr lang="es-ES" sz="2100" dirty="0"/>
              <a:t>sumaran al proceso participativo para la recalificación del barrio. El proceso careció de representatividad en esta </a:t>
            </a:r>
            <a:r>
              <a:rPr lang="es-ES" sz="2100" dirty="0" smtClean="0"/>
              <a:t>fase.</a:t>
            </a:r>
            <a:endParaRPr lang="es-ES" sz="2100" dirty="0"/>
          </a:p>
        </p:txBody>
      </p:sp>
      <p:sp>
        <p:nvSpPr>
          <p:cNvPr id="163" name="Google Shape;163;g12ee6875a22_0_42"/>
          <p:cNvSpPr txBox="1"/>
          <p:nvPr/>
        </p:nvSpPr>
        <p:spPr>
          <a:xfrm>
            <a:off x="6881700" y="2091375"/>
            <a:ext cx="4643100" cy="3417000"/>
          </a:xfrm>
          <a:prstGeom prst="rect">
            <a:avLst/>
          </a:prstGeom>
          <a:noFill/>
          <a:ln>
            <a:noFill/>
          </a:ln>
        </p:spPr>
        <p:txBody>
          <a:bodyPr spcFirstLastPara="1" wrap="square" lIns="91425" tIns="91425" rIns="91425" bIns="91425" anchor="t" anchorCtr="0">
            <a:spAutoFit/>
          </a:bodyPr>
          <a:lstStyle/>
          <a:p>
            <a:pPr marL="36195" marR="36195" lvl="0" indent="0" algn="ctr" rtl="0">
              <a:spcBef>
                <a:spcPts val="0"/>
              </a:spcBef>
              <a:spcAft>
                <a:spcPts val="0"/>
              </a:spcAft>
              <a:buClr>
                <a:schemeClr val="dk1"/>
              </a:buClr>
              <a:buSzPts val="2100"/>
              <a:buFont typeface="Arial"/>
              <a:buNone/>
            </a:pPr>
            <a:r>
              <a:rPr lang="en-US" sz="2100" b="1" dirty="0" smtClean="0">
                <a:solidFill>
                  <a:schemeClr val="dk1"/>
                </a:solidFill>
                <a:latin typeface="Calibri"/>
                <a:ea typeface="Calibri"/>
                <a:cs typeface="Calibri"/>
                <a:sym typeface="Calibri"/>
              </a:rPr>
              <a:t>¿Digital o </a:t>
            </a:r>
            <a:r>
              <a:rPr lang="en-US" sz="2100" b="1" dirty="0" err="1" smtClean="0">
                <a:solidFill>
                  <a:schemeClr val="dk1"/>
                </a:solidFill>
                <a:latin typeface="Calibri"/>
                <a:ea typeface="Calibri"/>
                <a:cs typeface="Calibri"/>
                <a:sym typeface="Calibri"/>
              </a:rPr>
              <a:t>impreso</a:t>
            </a:r>
            <a:r>
              <a:rPr lang="en-US" sz="2100" b="1"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36195" marR="36195" lvl="0" algn="just">
              <a:buClr>
                <a:schemeClr val="dk1"/>
              </a:buClr>
              <a:buSzPts val="2100"/>
            </a:pPr>
            <a:r>
              <a:rPr lang="es-ES" sz="2100" dirty="0">
                <a:solidFill>
                  <a:schemeClr val="dk1"/>
                </a:solidFill>
                <a:latin typeface="Calibri"/>
                <a:ea typeface="Calibri"/>
                <a:cs typeface="Calibri"/>
                <a:sym typeface="Calibri"/>
              </a:rPr>
              <a:t>Elecciones de las juntas vecinales en una comunidad situada en una zona de </a:t>
            </a:r>
            <a:r>
              <a:rPr lang="es-ES" sz="2100" dirty="0" smtClean="0">
                <a:solidFill>
                  <a:schemeClr val="dk1"/>
                </a:solidFill>
                <a:latin typeface="Calibri"/>
                <a:ea typeface="Calibri"/>
                <a:cs typeface="Calibri"/>
                <a:sym typeface="Calibri"/>
              </a:rPr>
              <a:t>piedemonte (Francia)</a:t>
            </a:r>
            <a:endParaRPr lang="es-ES" sz="2100" dirty="0">
              <a:solidFill>
                <a:schemeClr val="dk1"/>
              </a:solidFill>
              <a:latin typeface="Calibri"/>
              <a:ea typeface="Calibri"/>
              <a:cs typeface="Calibri"/>
              <a:sym typeface="Calibri"/>
            </a:endParaRPr>
          </a:p>
          <a:p>
            <a:pPr marL="36195" marR="36195" lvl="0" algn="just">
              <a:buClr>
                <a:schemeClr val="dk1"/>
              </a:buClr>
              <a:buSzPts val="2100"/>
            </a:pPr>
            <a:r>
              <a:rPr lang="es-ES" sz="2100" dirty="0">
                <a:solidFill>
                  <a:schemeClr val="dk1"/>
                </a:solidFill>
                <a:latin typeface="Calibri"/>
                <a:ea typeface="Calibri"/>
                <a:cs typeface="Calibri"/>
                <a:sym typeface="Calibri"/>
              </a:rPr>
              <a:t>En 5 de los 7 barrios sólo funcionó el grupo de </a:t>
            </a:r>
            <a:r>
              <a:rPr lang="es-ES" sz="2100" dirty="0" err="1" smtClean="0">
                <a:solidFill>
                  <a:schemeClr val="dk1"/>
                </a:solidFill>
                <a:latin typeface="Calibri"/>
                <a:ea typeface="Calibri"/>
                <a:cs typeface="Calibri"/>
                <a:sym typeface="Calibri"/>
              </a:rPr>
              <a:t>whatsapp</a:t>
            </a:r>
            <a:r>
              <a:rPr lang="es-ES" sz="2100" dirty="0" smtClean="0">
                <a:solidFill>
                  <a:schemeClr val="dk1"/>
                </a:solidFill>
                <a:latin typeface="Calibri"/>
                <a:ea typeface="Calibri"/>
                <a:cs typeface="Calibri"/>
                <a:sym typeface="Calibri"/>
              </a:rPr>
              <a:t>. </a:t>
            </a:r>
            <a:endParaRPr lang="es-ES" sz="2100" dirty="0">
              <a:solidFill>
                <a:schemeClr val="dk1"/>
              </a:solidFill>
              <a:latin typeface="Calibri"/>
              <a:ea typeface="Calibri"/>
              <a:cs typeface="Calibri"/>
              <a:sym typeface="Calibri"/>
            </a:endParaRPr>
          </a:p>
          <a:p>
            <a:pPr marL="36195" marR="36195" lvl="0" algn="just">
              <a:buClr>
                <a:schemeClr val="dk1"/>
              </a:buClr>
              <a:buSzPts val="2100"/>
            </a:pPr>
            <a:r>
              <a:rPr lang="es-ES" sz="2100" dirty="0">
                <a:solidFill>
                  <a:schemeClr val="dk1"/>
                </a:solidFill>
                <a:latin typeface="Calibri"/>
                <a:ea typeface="Calibri"/>
                <a:cs typeface="Calibri"/>
                <a:sym typeface="Calibri"/>
              </a:rPr>
              <a:t>En los 2 barrios restantes (en su mayoría </a:t>
            </a:r>
            <a:r>
              <a:rPr lang="es-ES" sz="2100" dirty="0" smtClean="0">
                <a:solidFill>
                  <a:schemeClr val="dk1"/>
                </a:solidFill>
                <a:latin typeface="Calibri"/>
                <a:ea typeface="Calibri"/>
                <a:cs typeface="Calibri"/>
                <a:sym typeface="Calibri"/>
              </a:rPr>
              <a:t>de montaña), </a:t>
            </a:r>
            <a:r>
              <a:rPr lang="es-ES" sz="2100" dirty="0">
                <a:solidFill>
                  <a:schemeClr val="dk1"/>
                </a:solidFill>
                <a:latin typeface="Calibri"/>
                <a:ea typeface="Calibri"/>
                <a:cs typeface="Calibri"/>
                <a:sym typeface="Calibri"/>
              </a:rPr>
              <a:t>sólo funcionaron los tablones de anuncios y los folletos, ya que no se dispone de </a:t>
            </a:r>
            <a:r>
              <a:rPr lang="es-ES" sz="2100" dirty="0" smtClean="0">
                <a:solidFill>
                  <a:schemeClr val="dk1"/>
                </a:solidFill>
                <a:latin typeface="Calibri"/>
                <a:ea typeface="Calibri"/>
                <a:cs typeface="Calibri"/>
                <a:sym typeface="Calibri"/>
              </a:rPr>
              <a:t>Internet.</a:t>
            </a:r>
            <a:endParaRPr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2ee6875a22_0_4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5450"/>
              <a:buFont typeface="Arial"/>
              <a:buNone/>
            </a:pPr>
            <a:r>
              <a:rPr lang="en-US" sz="4500" b="1" dirty="0" smtClean="0"/>
              <a:t>NIVEL </a:t>
            </a:r>
            <a:r>
              <a:rPr lang="en-US" sz="4500" b="1" dirty="0"/>
              <a:t>2: </a:t>
            </a:r>
            <a:r>
              <a:rPr lang="en-US" sz="4500" b="1" dirty="0" smtClean="0"/>
              <a:t>CONSULTA</a:t>
            </a:r>
            <a:endParaRPr sz="4500" b="1" dirty="0"/>
          </a:p>
        </p:txBody>
      </p:sp>
      <p:sp>
        <p:nvSpPr>
          <p:cNvPr id="169" name="Google Shape;169;g12ee6875a22_0_47"/>
          <p:cNvSpPr txBox="1">
            <a:spLocks noGrp="1"/>
          </p:cNvSpPr>
          <p:nvPr>
            <p:ph type="body" idx="1"/>
          </p:nvPr>
        </p:nvSpPr>
        <p:spPr>
          <a:xfrm>
            <a:off x="191344" y="1825625"/>
            <a:ext cx="11653256" cy="4351200"/>
          </a:xfrm>
          <a:prstGeom prst="rect">
            <a:avLst/>
          </a:prstGeom>
        </p:spPr>
        <p:txBody>
          <a:bodyPr spcFirstLastPara="1" wrap="square" lIns="91425" tIns="45700" rIns="91425" bIns="45700" anchor="t" anchorCtr="0">
            <a:normAutofit/>
          </a:bodyPr>
          <a:lstStyle/>
          <a:p>
            <a:pPr marL="957580" marR="5080" lvl="0" indent="-945515" algn="ctr">
              <a:lnSpc>
                <a:spcPct val="114100"/>
              </a:lnSpc>
              <a:spcBef>
                <a:spcPts val="0"/>
              </a:spcBef>
              <a:buSzPts val="2300"/>
              <a:buNone/>
            </a:pPr>
            <a:r>
              <a:rPr lang="es-ES" sz="1600" dirty="0"/>
              <a:t>La consulta permite a las autoridades públicas recoger </a:t>
            </a:r>
            <a:r>
              <a:rPr lang="es-ES" sz="1600" b="1" dirty="0"/>
              <a:t>las opiniones de </a:t>
            </a:r>
            <a:r>
              <a:rPr lang="es-ES" sz="1600" b="1" dirty="0" smtClean="0"/>
              <a:t>las personas</a:t>
            </a:r>
            <a:endParaRPr lang="es-ES" sz="1600" b="1" dirty="0"/>
          </a:p>
          <a:p>
            <a:pPr marL="957580" marR="5080" lvl="0" indent="-945515" algn="ctr">
              <a:lnSpc>
                <a:spcPct val="114100"/>
              </a:lnSpc>
              <a:spcBef>
                <a:spcPts val="0"/>
              </a:spcBef>
              <a:buSzPts val="2300"/>
              <a:buNone/>
            </a:pPr>
            <a:r>
              <a:rPr lang="es-ES" sz="1600" dirty="0"/>
              <a:t>las </a:t>
            </a:r>
            <a:r>
              <a:rPr lang="es-ES" sz="1600" dirty="0" smtClean="0"/>
              <a:t>organizaciones sociales </a:t>
            </a:r>
            <a:r>
              <a:rPr lang="es-ES" sz="1600" dirty="0"/>
              <a:t>y la sociedad civil en general sobre una política o un tema específico como parte de un procedimiento </a:t>
            </a:r>
            <a:r>
              <a:rPr lang="es-ES" sz="1600" dirty="0" smtClean="0"/>
              <a:t> oficial</a:t>
            </a:r>
            <a:r>
              <a:rPr lang="es-ES" sz="1600" dirty="0"/>
              <a:t>. </a:t>
            </a:r>
          </a:p>
          <a:p>
            <a:pPr marL="957580" marR="5080" lvl="0" indent="-945515" algn="ctr">
              <a:lnSpc>
                <a:spcPct val="114100"/>
              </a:lnSpc>
              <a:spcBef>
                <a:spcPts val="0"/>
              </a:spcBef>
              <a:buSzPts val="2300"/>
              <a:buNone/>
            </a:pPr>
            <a:r>
              <a:rPr lang="es-ES" sz="1600" dirty="0"/>
              <a:t>Las autoridades públicas pueden tener en cuenta las aportaciones recogidas, pero no es obligatorio.</a:t>
            </a:r>
            <a:r>
              <a:rPr lang="en-US" sz="1600" dirty="0" smtClean="0"/>
              <a:t> </a:t>
            </a:r>
          </a:p>
          <a:p>
            <a:pPr marL="957580" marR="5080" lvl="0" indent="-945515" algn="ctr">
              <a:lnSpc>
                <a:spcPct val="114100"/>
              </a:lnSpc>
              <a:spcBef>
                <a:spcPts val="0"/>
              </a:spcBef>
              <a:buSzPts val="2300"/>
              <a:buNone/>
            </a:pPr>
            <a:endParaRPr sz="1600" dirty="0"/>
          </a:p>
          <a:p>
            <a:pPr marL="957580" marR="5080" lvl="0" indent="-945515" algn="ctr" rtl="0">
              <a:lnSpc>
                <a:spcPct val="114100"/>
              </a:lnSpc>
              <a:spcBef>
                <a:spcPts val="100"/>
              </a:spcBef>
              <a:spcAft>
                <a:spcPts val="0"/>
              </a:spcAft>
              <a:buNone/>
            </a:pPr>
            <a:r>
              <a:rPr lang="es-ES" sz="1350" b="1" dirty="0" smtClean="0">
                <a:solidFill>
                  <a:srgbClr val="0070C0"/>
                </a:solidFill>
              </a:rPr>
              <a:t>ALGUNAS REGLAS</a:t>
            </a:r>
            <a:endParaRPr sz="1350" b="1" dirty="0">
              <a:solidFill>
                <a:srgbClr val="171B8F"/>
              </a:solidFill>
            </a:endParaRPr>
          </a:p>
          <a:p>
            <a:pPr marL="12700" lvl="0" indent="0" algn="ctr">
              <a:lnSpc>
                <a:spcPct val="100000"/>
              </a:lnSpc>
              <a:spcBef>
                <a:spcPts val="455"/>
              </a:spcBef>
              <a:buSzPts val="1950"/>
              <a:buNone/>
            </a:pPr>
            <a:r>
              <a:rPr lang="en-US" sz="1350" b="1" dirty="0">
                <a:solidFill>
                  <a:srgbClr val="002060"/>
                </a:solidFill>
              </a:rPr>
              <a:t>	A</a:t>
            </a:r>
            <a:r>
              <a:rPr lang="en-US" sz="1350" b="1" dirty="0" smtClean="0">
                <a:solidFill>
                  <a:srgbClr val="002060"/>
                </a:solidFill>
              </a:rPr>
              <a:t>) </a:t>
            </a:r>
            <a:r>
              <a:rPr lang="es-ES" sz="1350" b="1" dirty="0">
                <a:solidFill>
                  <a:srgbClr val="002060"/>
                </a:solidFill>
              </a:rPr>
              <a:t>Elaboración de un mensaje claro y preciso, para ser sometido a </a:t>
            </a:r>
            <a:r>
              <a:rPr lang="es-ES" sz="1350" b="1" dirty="0" smtClean="0">
                <a:solidFill>
                  <a:srgbClr val="002060"/>
                </a:solidFill>
              </a:rPr>
              <a:t>consulta</a:t>
            </a:r>
          </a:p>
          <a:p>
            <a:pPr marL="12700" indent="0" algn="ctr">
              <a:lnSpc>
                <a:spcPct val="100000"/>
              </a:lnSpc>
              <a:spcBef>
                <a:spcPts val="0"/>
              </a:spcBef>
              <a:buSzPts val="1950"/>
              <a:buNone/>
            </a:pPr>
            <a:r>
              <a:rPr lang="es-ES" sz="1350" dirty="0"/>
              <a:t>- Análisis preliminar del contexto, antes de la reunión</a:t>
            </a:r>
          </a:p>
          <a:p>
            <a:pPr marL="12700" indent="0" algn="ctr">
              <a:lnSpc>
                <a:spcPct val="100000"/>
              </a:lnSpc>
              <a:spcBef>
                <a:spcPts val="0"/>
              </a:spcBef>
              <a:buSzPts val="1950"/>
              <a:buNone/>
            </a:pPr>
            <a:r>
              <a:rPr lang="es-ES" sz="1350" dirty="0"/>
              <a:t>- ¿</a:t>
            </a:r>
            <a:r>
              <a:rPr lang="es-ES" sz="1350" dirty="0"/>
              <a:t>Para qué aspecto de la política pública voy a abrir una consulta</a:t>
            </a:r>
            <a:r>
              <a:rPr lang="es-ES" sz="1350" dirty="0"/>
              <a:t>?</a:t>
            </a:r>
          </a:p>
          <a:p>
            <a:pPr marL="12700" lvl="0" indent="0" algn="ctr">
              <a:lnSpc>
                <a:spcPct val="100000"/>
              </a:lnSpc>
              <a:spcBef>
                <a:spcPts val="455"/>
              </a:spcBef>
              <a:buSzPts val="1950"/>
              <a:buNone/>
            </a:pPr>
            <a:endParaRPr sz="1350" dirty="0"/>
          </a:p>
          <a:p>
            <a:pPr marL="12700" lvl="0" indent="0" algn="ctr" rtl="0">
              <a:lnSpc>
                <a:spcPct val="100000"/>
              </a:lnSpc>
              <a:spcBef>
                <a:spcPts val="0"/>
              </a:spcBef>
              <a:spcAft>
                <a:spcPts val="0"/>
              </a:spcAft>
              <a:buClr>
                <a:schemeClr val="dk1"/>
              </a:buClr>
              <a:buSzPts val="1950"/>
              <a:buFont typeface="Arial"/>
              <a:buNone/>
            </a:pPr>
            <a:r>
              <a:rPr lang="en-US" sz="1350" b="1" dirty="0">
                <a:solidFill>
                  <a:srgbClr val="002060"/>
                </a:solidFill>
              </a:rPr>
              <a:t>	B) </a:t>
            </a:r>
            <a:r>
              <a:rPr lang="es-ES" sz="1350" b="1" dirty="0" smtClean="0">
                <a:solidFill>
                  <a:srgbClr val="002060"/>
                </a:solidFill>
              </a:rPr>
              <a:t>El formato</a:t>
            </a:r>
            <a:endParaRPr sz="1350" b="1" dirty="0">
              <a:solidFill>
                <a:srgbClr val="002060"/>
              </a:solidFill>
            </a:endParaRPr>
          </a:p>
          <a:p>
            <a:pPr marL="12700" lvl="0" indent="0" algn="ctr">
              <a:lnSpc>
                <a:spcPct val="100000"/>
              </a:lnSpc>
              <a:spcBef>
                <a:spcPts val="0"/>
              </a:spcBef>
              <a:buSzPts val="1950"/>
              <a:buNone/>
            </a:pPr>
            <a:r>
              <a:rPr lang="en-US" sz="1350" b="1" dirty="0">
                <a:solidFill>
                  <a:srgbClr val="002060"/>
                </a:solidFill>
              </a:rPr>
              <a:t>	</a:t>
            </a:r>
            <a:r>
              <a:rPr lang="es-ES" sz="1350" dirty="0"/>
              <a:t>- El lugar de la reunión pública (un lugar abierto y accesible para </a:t>
            </a:r>
            <a:r>
              <a:rPr lang="es-ES" sz="1350" dirty="0" smtClean="0"/>
              <a:t>todas/os</a:t>
            </a:r>
            <a:r>
              <a:rPr lang="es-ES" sz="1350" dirty="0"/>
              <a:t>)</a:t>
            </a:r>
          </a:p>
          <a:p>
            <a:pPr marL="12700" lvl="0" indent="0" algn="ctr">
              <a:lnSpc>
                <a:spcPct val="100000"/>
              </a:lnSpc>
              <a:spcBef>
                <a:spcPts val="0"/>
              </a:spcBef>
              <a:buSzPts val="1950"/>
              <a:buNone/>
            </a:pPr>
            <a:r>
              <a:rPr lang="es-ES" sz="1350" dirty="0"/>
              <a:t>	- El formato de la reunión (evitar un formato excesivamente oficial: on-line, presencial, híbrido)</a:t>
            </a:r>
          </a:p>
          <a:p>
            <a:pPr marL="12700" lvl="0" indent="0" algn="ctr">
              <a:lnSpc>
                <a:spcPct val="100000"/>
              </a:lnSpc>
              <a:spcBef>
                <a:spcPts val="0"/>
              </a:spcBef>
              <a:buSzPts val="1950"/>
              <a:buNone/>
            </a:pPr>
            <a:r>
              <a:rPr lang="es-ES" sz="1350" dirty="0"/>
              <a:t>	- El orden del día de la reunión deberá permitir un intercambio con el público y no acabar con una larga presentación del tema</a:t>
            </a:r>
          </a:p>
          <a:p>
            <a:pPr marL="12700" lvl="0" indent="0" algn="ctr">
              <a:lnSpc>
                <a:spcPct val="100000"/>
              </a:lnSpc>
              <a:spcBef>
                <a:spcPts val="0"/>
              </a:spcBef>
              <a:buSzPts val="1950"/>
              <a:buNone/>
            </a:pPr>
            <a:r>
              <a:rPr lang="es-ES" sz="1350" dirty="0"/>
              <a:t>	- </a:t>
            </a:r>
            <a:r>
              <a:rPr lang="es-ES" sz="1350" dirty="0" smtClean="0"/>
              <a:t>Una persona facilitadora: que </a:t>
            </a:r>
            <a:r>
              <a:rPr lang="es-ES" sz="1350" dirty="0"/>
              <a:t>pueda animar el debate, coordinar el diálogo y gestionar los posibles </a:t>
            </a:r>
            <a:r>
              <a:rPr lang="es-ES" sz="1350" dirty="0"/>
              <a:t>conflictos</a:t>
            </a:r>
          </a:p>
          <a:p>
            <a:pPr marL="12700" lvl="0" indent="0" algn="ctr">
              <a:lnSpc>
                <a:spcPct val="100000"/>
              </a:lnSpc>
              <a:spcBef>
                <a:spcPts val="0"/>
              </a:spcBef>
              <a:buSzPts val="1950"/>
              <a:buNone/>
            </a:pPr>
            <a:endParaRPr sz="1350" dirty="0"/>
          </a:p>
          <a:p>
            <a:pPr marL="12700" lvl="0" indent="0" algn="ctr" rtl="0">
              <a:lnSpc>
                <a:spcPct val="100000"/>
              </a:lnSpc>
              <a:spcBef>
                <a:spcPts val="0"/>
              </a:spcBef>
              <a:spcAft>
                <a:spcPts val="0"/>
              </a:spcAft>
              <a:buClr>
                <a:schemeClr val="dk1"/>
              </a:buClr>
              <a:buSzPts val="1950"/>
              <a:buFont typeface="Arial"/>
              <a:buNone/>
            </a:pPr>
            <a:r>
              <a:rPr lang="en-US" sz="1350" b="1" dirty="0">
                <a:solidFill>
                  <a:srgbClr val="002060"/>
                </a:solidFill>
              </a:rPr>
              <a:t>	C) </a:t>
            </a:r>
            <a:r>
              <a:rPr lang="es-ES" sz="1350" b="1" dirty="0" smtClean="0">
                <a:solidFill>
                  <a:srgbClr val="002060"/>
                </a:solidFill>
              </a:rPr>
              <a:t>Seguimiento</a:t>
            </a:r>
            <a:endParaRPr sz="1350" b="1" dirty="0">
              <a:solidFill>
                <a:srgbClr val="002060"/>
              </a:solidFill>
            </a:endParaRPr>
          </a:p>
          <a:p>
            <a:pPr marL="12700" lvl="0" indent="0" algn="ctr">
              <a:lnSpc>
                <a:spcPct val="100000"/>
              </a:lnSpc>
              <a:spcBef>
                <a:spcPts val="0"/>
              </a:spcBef>
              <a:buSzPts val="1950"/>
              <a:buNone/>
            </a:pPr>
            <a:r>
              <a:rPr lang="en-US" sz="1350" dirty="0"/>
              <a:t> 	- </a:t>
            </a:r>
            <a:r>
              <a:rPr lang="es-ES" sz="1350" dirty="0"/>
              <a:t>La consulta debe garantizar la información sobre el siguiente proceso de toma de decisiones, para evitar la frustración y la pérdida de confianza de </a:t>
            </a:r>
            <a:r>
              <a:rPr lang="es-ES" sz="1350" dirty="0" smtClean="0"/>
              <a:t>las/os ciudadanas/os</a:t>
            </a:r>
            <a:endParaRPr lang="es-E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2ee6875a22_0_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lgn="ctr"/>
            <a:r>
              <a:rPr lang="en-US" sz="4500" b="1" dirty="0"/>
              <a:t>2 </a:t>
            </a:r>
            <a:r>
              <a:rPr lang="en-US" sz="4500" b="1" dirty="0" smtClean="0"/>
              <a:t>– </a:t>
            </a:r>
            <a:r>
              <a:rPr lang="en-US" sz="4500" b="1" dirty="0" err="1"/>
              <a:t>Herramientas</a:t>
            </a:r>
            <a:r>
              <a:rPr lang="en-US" sz="4500" b="1" dirty="0"/>
              <a:t> y </a:t>
            </a:r>
            <a:r>
              <a:rPr lang="en-US" sz="4500" b="1" dirty="0" err="1" smtClean="0"/>
              <a:t>procedimientos</a:t>
            </a:r>
            <a:endParaRPr sz="4500" b="1" dirty="0"/>
          </a:p>
        </p:txBody>
      </p:sp>
      <p:sp>
        <p:nvSpPr>
          <p:cNvPr id="175" name="Google Shape;175;g12ee6875a22_0_52"/>
          <p:cNvSpPr txBox="1">
            <a:spLocks noGrp="1"/>
          </p:cNvSpPr>
          <p:nvPr>
            <p:ph type="body" idx="1"/>
          </p:nvPr>
        </p:nvSpPr>
        <p:spPr>
          <a:xfrm>
            <a:off x="838200" y="1565050"/>
            <a:ext cx="10515600" cy="4351200"/>
          </a:xfrm>
          <a:prstGeom prst="rect">
            <a:avLst/>
          </a:prstGeom>
        </p:spPr>
        <p:txBody>
          <a:bodyPr spcFirstLastPara="1" wrap="square" lIns="91425" tIns="45700" rIns="91425" bIns="45700" anchor="t" anchorCtr="0">
            <a:normAutofit fontScale="70000" lnSpcReduction="20000"/>
          </a:bodyPr>
          <a:lstStyle/>
          <a:p>
            <a:pPr marL="12700" lvl="0" indent="0" algn="l" rtl="0">
              <a:lnSpc>
                <a:spcPct val="100000"/>
              </a:lnSpc>
              <a:spcBef>
                <a:spcPts val="0"/>
              </a:spcBef>
              <a:spcAft>
                <a:spcPts val="0"/>
              </a:spcAft>
              <a:buClr>
                <a:schemeClr val="dk1"/>
              </a:buClr>
              <a:buSzPct val="100000"/>
              <a:buFont typeface="Arial"/>
              <a:buNone/>
            </a:pPr>
            <a:r>
              <a:rPr lang="en-US" sz="2000" b="1" dirty="0">
                <a:solidFill>
                  <a:srgbClr val="171B8F"/>
                </a:solidFill>
              </a:rPr>
              <a:t>- </a:t>
            </a:r>
            <a:r>
              <a:rPr lang="es-ES" sz="2000" b="1" dirty="0" smtClean="0">
                <a:solidFill>
                  <a:srgbClr val="171B8F"/>
                </a:solidFill>
              </a:rPr>
              <a:t>Reuniones públicas</a:t>
            </a:r>
            <a:endParaRPr sz="2000" b="1" dirty="0"/>
          </a:p>
          <a:p>
            <a:pPr marL="0" lvl="0" indent="0" algn="l" rtl="0">
              <a:lnSpc>
                <a:spcPct val="100000"/>
              </a:lnSpc>
              <a:spcBef>
                <a:spcPts val="50"/>
              </a:spcBef>
              <a:spcAft>
                <a:spcPts val="0"/>
              </a:spcAft>
              <a:buClr>
                <a:schemeClr val="dk1"/>
              </a:buClr>
              <a:buSzPct val="100000"/>
              <a:buFont typeface="Arial"/>
              <a:buNone/>
            </a:pPr>
            <a:endParaRPr sz="2400" dirty="0"/>
          </a:p>
          <a:p>
            <a:pPr marL="12700" marR="95885" lvl="0" indent="0" algn="l" rtl="0">
              <a:lnSpc>
                <a:spcPct val="115599"/>
              </a:lnSpc>
              <a:spcBef>
                <a:spcPts val="0"/>
              </a:spcBef>
              <a:spcAft>
                <a:spcPts val="0"/>
              </a:spcAft>
              <a:buClr>
                <a:schemeClr val="dk1"/>
              </a:buClr>
              <a:buSzPct val="100000"/>
              <a:buFont typeface="Arial"/>
              <a:buNone/>
            </a:pPr>
            <a:r>
              <a:rPr lang="en-US" sz="2000" dirty="0">
                <a:solidFill>
                  <a:srgbClr val="171B8F"/>
                </a:solidFill>
              </a:rPr>
              <a:t>- </a:t>
            </a:r>
            <a:r>
              <a:rPr lang="es-ES" sz="2000" b="1" dirty="0" smtClean="0">
                <a:solidFill>
                  <a:srgbClr val="171B8F"/>
                </a:solidFill>
              </a:rPr>
              <a:t>Comités consultivos</a:t>
            </a:r>
            <a:endParaRPr sz="2000" dirty="0">
              <a:solidFill>
                <a:srgbClr val="171B8F"/>
              </a:solidFill>
            </a:endParaRPr>
          </a:p>
          <a:p>
            <a:pPr marL="12700" marR="95885" lvl="0" indent="0">
              <a:lnSpc>
                <a:spcPct val="115599"/>
              </a:lnSpc>
              <a:spcBef>
                <a:spcPts val="0"/>
              </a:spcBef>
              <a:buSzPct val="100000"/>
              <a:buNone/>
            </a:pPr>
            <a:r>
              <a:rPr lang="es-ES" sz="2000" dirty="0" smtClean="0"/>
              <a:t>Permanentes </a:t>
            </a:r>
            <a:r>
              <a:rPr lang="es-ES" sz="2000" dirty="0"/>
              <a:t>o solicitados regularmente por el municipio, divididos por temas (por ejemplo, comité </a:t>
            </a:r>
            <a:r>
              <a:rPr lang="es-ES" sz="2000" dirty="0" smtClean="0"/>
              <a:t>personas mayores, </a:t>
            </a:r>
            <a:r>
              <a:rPr lang="es-ES" sz="2000" dirty="0"/>
              <a:t>comité de </a:t>
            </a:r>
            <a:r>
              <a:rPr lang="es-ES" sz="2000" dirty="0" smtClean="0"/>
              <a:t>madres y padres). </a:t>
            </a:r>
            <a:r>
              <a:rPr lang="es-ES" sz="2000" dirty="0"/>
              <a:t>Abordan elementos clave del programa político del municipio (salud, gestión de la política medioambiental, etc.)</a:t>
            </a:r>
            <a:endParaRPr sz="2000" dirty="0" smtClean="0"/>
          </a:p>
          <a:p>
            <a:pPr marL="0" lvl="0" indent="0" algn="l" rtl="0">
              <a:lnSpc>
                <a:spcPct val="100000"/>
              </a:lnSpc>
              <a:spcBef>
                <a:spcPts val="25"/>
              </a:spcBef>
              <a:spcAft>
                <a:spcPts val="0"/>
              </a:spcAft>
              <a:buClr>
                <a:schemeClr val="dk1"/>
              </a:buClr>
              <a:buSzPct val="100000"/>
              <a:buFont typeface="Arial"/>
              <a:buNone/>
            </a:pPr>
            <a:endParaRPr sz="2750" dirty="0" smtClean="0"/>
          </a:p>
          <a:p>
            <a:pPr marL="12700" lvl="0" indent="0" algn="l" rtl="0">
              <a:lnSpc>
                <a:spcPct val="100000"/>
              </a:lnSpc>
              <a:spcBef>
                <a:spcPts val="0"/>
              </a:spcBef>
              <a:spcAft>
                <a:spcPts val="0"/>
              </a:spcAft>
              <a:buClr>
                <a:schemeClr val="dk1"/>
              </a:buClr>
              <a:buSzPct val="100000"/>
              <a:buFont typeface="Arial"/>
              <a:buNone/>
            </a:pPr>
            <a:r>
              <a:rPr lang="en-US" sz="2000" b="1" dirty="0" smtClean="0">
                <a:solidFill>
                  <a:srgbClr val="171B8F"/>
                </a:solidFill>
              </a:rPr>
              <a:t>- </a:t>
            </a:r>
            <a:r>
              <a:rPr lang="en-US" sz="2000" b="1" dirty="0" err="1" smtClean="0">
                <a:solidFill>
                  <a:srgbClr val="171B8F"/>
                </a:solidFill>
              </a:rPr>
              <a:t>Ecuentes</a:t>
            </a:r>
            <a:endParaRPr sz="2000" dirty="0">
              <a:solidFill>
                <a:srgbClr val="171B8F"/>
              </a:solidFill>
            </a:endParaRPr>
          </a:p>
          <a:p>
            <a:pPr marL="12700" lvl="0" indent="0" algn="l" rtl="0">
              <a:lnSpc>
                <a:spcPct val="100000"/>
              </a:lnSpc>
              <a:spcBef>
                <a:spcPts val="0"/>
              </a:spcBef>
              <a:spcAft>
                <a:spcPts val="0"/>
              </a:spcAft>
              <a:buClr>
                <a:schemeClr val="dk1"/>
              </a:buClr>
              <a:buSzPct val="100000"/>
              <a:buFont typeface="Arial"/>
              <a:buNone/>
            </a:pPr>
            <a:r>
              <a:rPr lang="en-US" sz="2000" dirty="0" err="1" smtClean="0"/>
              <a:t>Pueden</a:t>
            </a:r>
            <a:r>
              <a:rPr lang="en-US" sz="2000" dirty="0" smtClean="0"/>
              <a:t>:</a:t>
            </a:r>
            <a:endParaRPr sz="1400" dirty="0"/>
          </a:p>
          <a:p>
            <a:pPr marL="355600" lvl="0" indent="-314325">
              <a:lnSpc>
                <a:spcPct val="100000"/>
              </a:lnSpc>
              <a:spcBef>
                <a:spcPts val="0"/>
              </a:spcBef>
              <a:buSzPct val="100000"/>
              <a:buFont typeface="Calibri"/>
              <a:buChar char="-"/>
            </a:pPr>
            <a:r>
              <a:rPr lang="es-ES" sz="2000" dirty="0" smtClean="0"/>
              <a:t>Ser rellenadas </a:t>
            </a:r>
            <a:r>
              <a:rPr lang="es-ES" sz="2000" dirty="0"/>
              <a:t>a mano. En este caso, se enviará por correo o se distribuirá en lugares públicos. Es clave identificar la modalidad y el lugar de </a:t>
            </a:r>
            <a:r>
              <a:rPr lang="es-ES" sz="2000" dirty="0" smtClean="0"/>
              <a:t>distribución.</a:t>
            </a:r>
            <a:endParaRPr lang="es-ES" sz="2000" dirty="0"/>
          </a:p>
          <a:p>
            <a:pPr marL="355600" lvl="0" indent="-314325">
              <a:lnSpc>
                <a:spcPct val="100000"/>
              </a:lnSpc>
              <a:spcBef>
                <a:spcPts val="0"/>
              </a:spcBef>
              <a:buSzPct val="100000"/>
              <a:buFont typeface="Calibri"/>
              <a:buChar char="-"/>
            </a:pPr>
            <a:r>
              <a:rPr lang="es-ES" sz="2000" dirty="0"/>
              <a:t>Digital. En este caso, es clave tener en cuenta la capacidad de </a:t>
            </a:r>
            <a:r>
              <a:rPr lang="es-ES" sz="2000" dirty="0" smtClean="0"/>
              <a:t>las/os usuarias/os </a:t>
            </a:r>
            <a:r>
              <a:rPr lang="es-ES" sz="2000" dirty="0"/>
              <a:t>para interactuar con las herramientas TIC.</a:t>
            </a:r>
          </a:p>
          <a:p>
            <a:pPr marL="0" lvl="0" indent="0" algn="l" rtl="0">
              <a:lnSpc>
                <a:spcPct val="100000"/>
              </a:lnSpc>
              <a:spcBef>
                <a:spcPts val="50"/>
              </a:spcBef>
              <a:spcAft>
                <a:spcPts val="0"/>
              </a:spcAft>
              <a:buClr>
                <a:schemeClr val="dk1"/>
              </a:buClr>
              <a:buSzPct val="100000"/>
              <a:buFont typeface="Arial"/>
              <a:buNone/>
            </a:pPr>
            <a:endParaRPr sz="2400" dirty="0"/>
          </a:p>
          <a:p>
            <a:pPr marL="12700" marR="336550" lvl="0" indent="0" algn="l" rtl="0">
              <a:lnSpc>
                <a:spcPct val="115599"/>
              </a:lnSpc>
              <a:spcBef>
                <a:spcPts val="0"/>
              </a:spcBef>
              <a:spcAft>
                <a:spcPts val="0"/>
              </a:spcAft>
              <a:buClr>
                <a:schemeClr val="dk1"/>
              </a:buClr>
              <a:buSzPct val="100000"/>
              <a:buFont typeface="Arial"/>
              <a:buNone/>
            </a:pPr>
            <a:r>
              <a:rPr lang="en-US" sz="2000" b="1" dirty="0">
                <a:solidFill>
                  <a:srgbClr val="171B8F"/>
                </a:solidFill>
              </a:rPr>
              <a:t>- </a:t>
            </a:r>
            <a:r>
              <a:rPr lang="es-ES" sz="2000" b="1" dirty="0" smtClean="0">
                <a:solidFill>
                  <a:srgbClr val="171B8F"/>
                </a:solidFill>
              </a:rPr>
              <a:t>Referéndums consultivos</a:t>
            </a:r>
            <a:endParaRPr sz="2000" b="1" dirty="0">
              <a:solidFill>
                <a:srgbClr val="171B8F"/>
              </a:solidFill>
            </a:endParaRPr>
          </a:p>
          <a:p>
            <a:pPr marL="12700" marR="336550" lvl="0" indent="0">
              <a:lnSpc>
                <a:spcPct val="115599"/>
              </a:lnSpc>
              <a:spcBef>
                <a:spcPts val="0"/>
              </a:spcBef>
              <a:buSzPct val="100000"/>
              <a:buNone/>
            </a:pPr>
            <a:r>
              <a:rPr lang="es-ES" sz="2000" dirty="0"/>
              <a:t>Esta herramienta suele estar autorizada y prevista en varios países europeos sobre temas específicos, en particular sobre temas de urbanización o de compromiso de recursos públicos a medio y largo plazo (inversiones y otros). Requiere una organización considerable y su regulación varía en función del número de habitantes del municipio</a:t>
            </a:r>
            <a:r>
              <a:rPr lang="es-ES" sz="2000" dirty="0" smtClean="0"/>
              <a:t>.</a:t>
            </a:r>
          </a:p>
          <a:p>
            <a:pPr marL="12700" marR="336550" lvl="0" indent="0">
              <a:lnSpc>
                <a:spcPct val="115599"/>
              </a:lnSpc>
              <a:spcBef>
                <a:spcPts val="0"/>
              </a:spcBef>
              <a:buSzPct val="100000"/>
              <a:buNone/>
            </a:pPr>
            <a:endParaRPr sz="2400" dirty="0"/>
          </a:p>
          <a:p>
            <a:pPr marL="12700" marR="5080" lvl="0" indent="0">
              <a:lnSpc>
                <a:spcPct val="115599"/>
              </a:lnSpc>
              <a:spcBef>
                <a:spcPts val="0"/>
              </a:spcBef>
              <a:buSzPct val="100000"/>
              <a:buNone/>
            </a:pPr>
            <a:r>
              <a:rPr lang="en-US" sz="2000" b="1" dirty="0"/>
              <a:t>-</a:t>
            </a:r>
            <a:r>
              <a:rPr lang="en-US" sz="2000" b="1" dirty="0" err="1" smtClean="0">
                <a:solidFill>
                  <a:srgbClr val="171B8F"/>
                </a:solidFill>
              </a:rPr>
              <a:t>Peticiones</a:t>
            </a:r>
            <a:r>
              <a:rPr lang="en-US" sz="2000" b="1" dirty="0" smtClean="0">
                <a:solidFill>
                  <a:srgbClr val="171B8F"/>
                </a:solidFill>
              </a:rPr>
              <a:t>:</a:t>
            </a:r>
            <a:r>
              <a:rPr lang="en-US" sz="2000" dirty="0" smtClean="0"/>
              <a:t> a</a:t>
            </a:r>
            <a:r>
              <a:rPr lang="es-ES" sz="2000" dirty="0" smtClean="0"/>
              <a:t> </a:t>
            </a:r>
            <a:r>
              <a:rPr lang="es-ES" sz="2000" dirty="0"/>
              <a:t>menudo se trata de una recogida de firmas para atraer la atención de las instituciones públicas y tratar de influir en el proceso de toma de decisiones. El número mínimo de firmas requerido puede variar de un caso a otro y de un país a otro.</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2ee6875a22_0_57"/>
          <p:cNvSpPr txBox="1">
            <a:spLocks noGrp="1"/>
          </p:cNvSpPr>
          <p:nvPr>
            <p:ph type="title"/>
          </p:nvPr>
        </p:nvSpPr>
        <p:spPr>
          <a:xfrm>
            <a:off x="710675" y="365125"/>
            <a:ext cx="10849500" cy="1325700"/>
          </a:xfrm>
          <a:prstGeom prst="rect">
            <a:avLst/>
          </a:prstGeom>
        </p:spPr>
        <p:txBody>
          <a:bodyPr spcFirstLastPara="1" wrap="square" lIns="91425" tIns="45700" rIns="91425" bIns="45700" anchor="ctr" anchorCtr="0">
            <a:noAutofit/>
          </a:bodyPr>
          <a:lstStyle/>
          <a:p>
            <a:pPr marL="12065" marR="5080" lvl="0" indent="0" algn="ctr" rtl="0">
              <a:lnSpc>
                <a:spcPct val="119574"/>
              </a:lnSpc>
              <a:spcBef>
                <a:spcPts val="0"/>
              </a:spcBef>
              <a:spcAft>
                <a:spcPts val="0"/>
              </a:spcAft>
              <a:buClr>
                <a:schemeClr val="dk1"/>
              </a:buClr>
              <a:buSzPts val="4700"/>
              <a:buFont typeface="Arial"/>
              <a:buNone/>
            </a:pPr>
            <a:r>
              <a:rPr lang="es-ES" sz="4500" b="1" dirty="0" smtClean="0">
                <a:solidFill>
                  <a:srgbClr val="0C45A6"/>
                </a:solidFill>
              </a:rPr>
              <a:t>EJEMPLOS DE CONSULTA</a:t>
            </a:r>
            <a:endParaRPr sz="4500" dirty="0"/>
          </a:p>
        </p:txBody>
      </p:sp>
      <p:sp>
        <p:nvSpPr>
          <p:cNvPr id="181" name="Google Shape;181;g12ee6875a22_0_57"/>
          <p:cNvSpPr txBox="1">
            <a:spLocks noGrp="1"/>
          </p:cNvSpPr>
          <p:nvPr>
            <p:ph type="body" idx="1"/>
          </p:nvPr>
        </p:nvSpPr>
        <p:spPr>
          <a:xfrm>
            <a:off x="838200" y="2074375"/>
            <a:ext cx="10515600" cy="4351200"/>
          </a:xfrm>
          <a:prstGeom prst="rect">
            <a:avLst/>
          </a:prstGeom>
        </p:spPr>
        <p:txBody>
          <a:bodyPr spcFirstLastPara="1" wrap="square" lIns="91425" tIns="45700" rIns="91425" bIns="45700" anchor="t" anchorCtr="0">
            <a:normAutofit fontScale="92500"/>
          </a:bodyPr>
          <a:lstStyle/>
          <a:p>
            <a:pPr marL="90170" lvl="0" indent="-90170" algn="l" rtl="0">
              <a:lnSpc>
                <a:spcPct val="100000"/>
              </a:lnSpc>
              <a:spcBef>
                <a:spcPts val="0"/>
              </a:spcBef>
              <a:spcAft>
                <a:spcPts val="0"/>
              </a:spcAft>
              <a:buClr>
                <a:schemeClr val="dk1"/>
              </a:buClr>
              <a:buSzPts val="2800"/>
              <a:buFont typeface="Arial"/>
              <a:buNone/>
            </a:pPr>
            <a:r>
              <a:rPr lang="es-ES" sz="2700" b="1" dirty="0" smtClean="0"/>
              <a:t>Comités consultivos</a:t>
            </a:r>
            <a:endParaRPr sz="1300" dirty="0"/>
          </a:p>
          <a:p>
            <a:pPr marL="90170" lvl="0" indent="-90170" algn="just" rtl="0">
              <a:lnSpc>
                <a:spcPct val="100000"/>
              </a:lnSpc>
              <a:spcBef>
                <a:spcPts val="0"/>
              </a:spcBef>
              <a:spcAft>
                <a:spcPts val="0"/>
              </a:spcAft>
              <a:buClr>
                <a:schemeClr val="dk1"/>
              </a:buClr>
              <a:buSzPts val="2400"/>
              <a:buFont typeface="Arial"/>
              <a:buNone/>
            </a:pPr>
            <a:endParaRPr sz="2300" b="1" dirty="0"/>
          </a:p>
          <a:p>
            <a:pPr marL="90170" lvl="0" indent="-90170" algn="just">
              <a:lnSpc>
                <a:spcPct val="100000"/>
              </a:lnSpc>
              <a:spcBef>
                <a:spcPts val="0"/>
              </a:spcBef>
              <a:buSzPts val="2400"/>
              <a:buNone/>
            </a:pPr>
            <a:r>
              <a:rPr lang="es-ES" sz="2300" b="1" dirty="0"/>
              <a:t>Consejos de la tercera edad en Dinamarca </a:t>
            </a:r>
            <a:endParaRPr lang="es-ES" sz="2300" b="1" dirty="0" smtClean="0"/>
          </a:p>
          <a:p>
            <a:pPr marL="90170" lvl="0" indent="-90170" algn="just">
              <a:lnSpc>
                <a:spcPct val="100000"/>
              </a:lnSpc>
              <a:spcBef>
                <a:spcPts val="0"/>
              </a:spcBef>
              <a:buSzPts val="2400"/>
              <a:buNone/>
            </a:pPr>
            <a:endParaRPr sz="900" b="1" dirty="0"/>
          </a:p>
          <a:p>
            <a:pPr marL="90170" lvl="0" indent="-90170" algn="just">
              <a:lnSpc>
                <a:spcPct val="100000"/>
              </a:lnSpc>
              <a:spcBef>
                <a:spcPts val="0"/>
              </a:spcBef>
              <a:buSzPts val="2400"/>
              <a:buNone/>
            </a:pPr>
            <a:r>
              <a:rPr lang="es-ES" sz="2300" dirty="0"/>
              <a:t>Los Consejos de la Tercera Edad se basan en la legislación social danesa y están vinculados </a:t>
            </a:r>
            <a:r>
              <a:rPr lang="es-ES" sz="2300" dirty="0" smtClean="0"/>
              <a:t>a</a:t>
            </a:r>
          </a:p>
          <a:p>
            <a:pPr marL="90170" lvl="0" indent="-90170" algn="just">
              <a:lnSpc>
                <a:spcPct val="100000"/>
              </a:lnSpc>
              <a:spcBef>
                <a:spcPts val="0"/>
              </a:spcBef>
              <a:buSzPts val="2400"/>
              <a:buNone/>
            </a:pPr>
            <a:r>
              <a:rPr lang="es-ES" sz="2300" dirty="0" smtClean="0"/>
              <a:t>las/os políticas/os </a:t>
            </a:r>
            <a:r>
              <a:rPr lang="es-ES" sz="2300" dirty="0"/>
              <a:t>y el gobierno local. Apoyan la participación e influencia de las </a:t>
            </a:r>
            <a:r>
              <a:rPr lang="es-ES" sz="2300" dirty="0" smtClean="0"/>
              <a:t>personas</a:t>
            </a:r>
          </a:p>
          <a:p>
            <a:pPr marL="90170" lvl="0" indent="-90170" algn="just">
              <a:lnSpc>
                <a:spcPct val="100000"/>
              </a:lnSpc>
              <a:spcBef>
                <a:spcPts val="0"/>
              </a:spcBef>
              <a:buSzPts val="2400"/>
              <a:buNone/>
            </a:pPr>
            <a:r>
              <a:rPr lang="es-ES" sz="2300" dirty="0" smtClean="0"/>
              <a:t>mayores en las </a:t>
            </a:r>
            <a:r>
              <a:rPr lang="es-ES" sz="2300" dirty="0"/>
              <a:t>decisiones y acciones de sus comunidades</a:t>
            </a:r>
            <a:r>
              <a:rPr lang="es-ES" sz="2300" dirty="0" smtClean="0"/>
              <a:t>.</a:t>
            </a:r>
          </a:p>
          <a:p>
            <a:pPr marL="90170" lvl="0" indent="-90170" algn="just">
              <a:lnSpc>
                <a:spcPct val="100000"/>
              </a:lnSpc>
              <a:spcBef>
                <a:spcPts val="0"/>
              </a:spcBef>
              <a:buSzPts val="2400"/>
              <a:buNone/>
            </a:pPr>
            <a:endParaRPr lang="es-ES" sz="2300" dirty="0"/>
          </a:p>
          <a:p>
            <a:pPr marL="90170" lvl="0" indent="-90170" algn="just">
              <a:lnSpc>
                <a:spcPct val="100000"/>
              </a:lnSpc>
              <a:spcBef>
                <a:spcPts val="0"/>
              </a:spcBef>
              <a:buSzPts val="2400"/>
              <a:buNone/>
            </a:pPr>
            <a:r>
              <a:rPr lang="es-ES" sz="2300" dirty="0" smtClean="0"/>
              <a:t>En </a:t>
            </a:r>
            <a:r>
              <a:rPr lang="es-ES" sz="2300" dirty="0"/>
              <a:t>el contexto del envejecimiento de la población, la presencia de este comité permite la</a:t>
            </a:r>
          </a:p>
          <a:p>
            <a:pPr marL="90170" lvl="0" indent="-90170" algn="just">
              <a:lnSpc>
                <a:spcPct val="100000"/>
              </a:lnSpc>
              <a:spcBef>
                <a:spcPts val="0"/>
              </a:spcBef>
              <a:buSzPts val="2400"/>
              <a:buNone/>
            </a:pPr>
            <a:r>
              <a:rPr lang="es-ES" sz="2300" dirty="0"/>
              <a:t>representación regular de una gran parte de la población (aproximadamente el 20% de la</a:t>
            </a:r>
          </a:p>
          <a:p>
            <a:pPr marL="90170" lvl="0" indent="-90170" algn="just">
              <a:lnSpc>
                <a:spcPct val="100000"/>
              </a:lnSpc>
              <a:spcBef>
                <a:spcPts val="0"/>
              </a:spcBef>
              <a:buSzPts val="2400"/>
              <a:buNone/>
            </a:pPr>
            <a:r>
              <a:rPr lang="es-ES" sz="2300" dirty="0"/>
              <a:t>La población danesa es de edad avanzada (será aproximadamente el 27% en 2030</a:t>
            </a:r>
            <a:r>
              <a:rPr lang="es-ES" sz="2300" dirty="0" smtClean="0"/>
              <a:t>).</a:t>
            </a:r>
          </a:p>
          <a:p>
            <a:pPr marL="90170" lvl="0" indent="-90170" algn="just">
              <a:lnSpc>
                <a:spcPct val="100000"/>
              </a:lnSpc>
              <a:spcBef>
                <a:spcPts val="0"/>
              </a:spcBef>
              <a:buSzPts val="2400"/>
              <a:buNone/>
            </a:pPr>
            <a:r>
              <a:rPr lang="en-US" sz="1700" u="sng" dirty="0" smtClean="0">
                <a:hlinkClick r:id="rId3"/>
              </a:rPr>
              <a:t>https</a:t>
            </a:r>
            <a:r>
              <a:rPr lang="en-US" sz="1700" u="sng" dirty="0">
                <a:hlinkClick r:id="rId3"/>
              </a:rPr>
              <a:t>://joinup.ec.europa.eu/community/opengov/case/statutory-elected-senior-citizens'-councils-denmark</a:t>
            </a:r>
            <a:endParaRPr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2ee6875a22_0_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12065" marR="5080" lvl="0" algn="ctr">
              <a:lnSpc>
                <a:spcPct val="119574"/>
              </a:lnSpc>
              <a:buSzPts val="4700"/>
            </a:pPr>
            <a:r>
              <a:rPr lang="es-ES" sz="4500" b="1" dirty="0">
                <a:solidFill>
                  <a:srgbClr val="0C45A6"/>
                </a:solidFill>
              </a:rPr>
              <a:t>EJEMPLOS DE CONSULTA</a:t>
            </a:r>
            <a:endParaRPr sz="4500" dirty="0"/>
          </a:p>
        </p:txBody>
      </p:sp>
      <p:sp>
        <p:nvSpPr>
          <p:cNvPr id="187" name="Google Shape;187;g12ee6875a22_0_6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2700" lvl="0" indent="0" algn="l" rtl="0">
              <a:lnSpc>
                <a:spcPct val="100000"/>
              </a:lnSpc>
              <a:spcBef>
                <a:spcPts val="0"/>
              </a:spcBef>
              <a:spcAft>
                <a:spcPts val="0"/>
              </a:spcAft>
              <a:buClr>
                <a:schemeClr val="dk1"/>
              </a:buClr>
              <a:buSzPts val="1400"/>
              <a:buFont typeface="Arial"/>
              <a:buNone/>
            </a:pPr>
            <a:r>
              <a:rPr lang="en-US" sz="3400" dirty="0" smtClean="0"/>
              <a:t>La </a:t>
            </a:r>
            <a:r>
              <a:rPr lang="en-US" sz="3400" dirty="0" err="1" smtClean="0"/>
              <a:t>petición</a:t>
            </a:r>
            <a:endParaRPr dirty="0"/>
          </a:p>
        </p:txBody>
      </p:sp>
      <p:pic>
        <p:nvPicPr>
          <p:cNvPr id="188" name="Google Shape;188;g12ee6875a22_0_62"/>
          <p:cNvPicPr preferRelativeResize="0"/>
          <p:nvPr/>
        </p:nvPicPr>
        <p:blipFill rotWithShape="1">
          <a:blip r:embed="rId3">
            <a:alphaModFix/>
          </a:blip>
          <a:srcRect/>
          <a:stretch/>
        </p:blipFill>
        <p:spPr>
          <a:xfrm>
            <a:off x="3434900" y="2008650"/>
            <a:ext cx="2785501" cy="4115002"/>
          </a:xfrm>
          <a:prstGeom prst="rect">
            <a:avLst/>
          </a:prstGeom>
          <a:noFill/>
          <a:ln>
            <a:noFill/>
          </a:ln>
        </p:spPr>
      </p:pic>
      <p:pic>
        <p:nvPicPr>
          <p:cNvPr id="189" name="Google Shape;189;g12ee6875a22_0_62" descr="Immagine che contiene testo&#10;&#10;Descrizione generata automaticamente"/>
          <p:cNvPicPr preferRelativeResize="0"/>
          <p:nvPr/>
        </p:nvPicPr>
        <p:blipFill rotWithShape="1">
          <a:blip r:embed="rId4">
            <a:alphaModFix/>
          </a:blip>
          <a:srcRect/>
          <a:stretch/>
        </p:blipFill>
        <p:spPr>
          <a:xfrm>
            <a:off x="7051489" y="2358148"/>
            <a:ext cx="4381500" cy="138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2ee6875a22_0_68"/>
          <p:cNvSpPr txBox="1">
            <a:spLocks noGrp="1"/>
          </p:cNvSpPr>
          <p:nvPr>
            <p:ph type="title"/>
          </p:nvPr>
        </p:nvSpPr>
        <p:spPr>
          <a:xfrm>
            <a:off x="485625" y="365125"/>
            <a:ext cx="10868100" cy="1325700"/>
          </a:xfrm>
          <a:prstGeom prst="rect">
            <a:avLst/>
          </a:prstGeom>
        </p:spPr>
        <p:txBody>
          <a:bodyPr spcFirstLastPara="1" wrap="square" lIns="91425" tIns="45700" rIns="91425" bIns="45700" anchor="ctr" anchorCtr="0">
            <a:normAutofit fontScale="90000"/>
          </a:bodyPr>
          <a:lstStyle/>
          <a:p>
            <a:pPr marL="12065" marR="5080" lvl="0" algn="ctr">
              <a:lnSpc>
                <a:spcPct val="119574"/>
              </a:lnSpc>
              <a:buSzPts val="990"/>
            </a:pPr>
            <a:r>
              <a:rPr lang="es-ES" sz="4500" b="1" dirty="0">
                <a:solidFill>
                  <a:srgbClr val="0C45A6"/>
                </a:solidFill>
              </a:rPr>
              <a:t>EJEMPLOS DE </a:t>
            </a:r>
            <a:r>
              <a:rPr lang="es-ES" sz="4500" b="1" dirty="0" smtClean="0">
                <a:solidFill>
                  <a:srgbClr val="0C45A6"/>
                </a:solidFill>
              </a:rPr>
              <a:t>CONSULTA</a:t>
            </a:r>
            <a:br>
              <a:rPr lang="es-ES" sz="4500" b="1" dirty="0" smtClean="0">
                <a:solidFill>
                  <a:srgbClr val="0C45A6"/>
                </a:solidFill>
              </a:rPr>
            </a:br>
            <a:r>
              <a:rPr lang="es-ES" sz="2733" dirty="0" err="1"/>
              <a:t>Consulta</a:t>
            </a:r>
            <a:r>
              <a:rPr lang="es-ES" sz="2733" dirty="0"/>
              <a:t> cívica en la escuela </a:t>
            </a:r>
            <a:r>
              <a:rPr lang="es-ES" sz="2733" dirty="0" err="1"/>
              <a:t>Sahabi</a:t>
            </a:r>
            <a:r>
              <a:rPr lang="es-ES" sz="2733" dirty="0"/>
              <a:t> 4, </a:t>
            </a:r>
            <a:r>
              <a:rPr lang="es-ES" sz="2733" dirty="0" err="1"/>
              <a:t>Kairouan</a:t>
            </a:r>
            <a:r>
              <a:rPr lang="es-ES" sz="2733" dirty="0"/>
              <a:t> (Túnez) - proyecto AUTREMENTO </a:t>
            </a:r>
            <a:endParaRPr sz="4500" b="1" dirty="0">
              <a:solidFill>
                <a:srgbClr val="0C45A6"/>
              </a:solidFill>
            </a:endParaRPr>
          </a:p>
        </p:txBody>
      </p:sp>
      <p:sp>
        <p:nvSpPr>
          <p:cNvPr id="195" name="Google Shape;195;g12ee6875a22_0_68"/>
          <p:cNvSpPr txBox="1">
            <a:spLocks noGrp="1"/>
          </p:cNvSpPr>
          <p:nvPr>
            <p:ph type="body" idx="1"/>
          </p:nvPr>
        </p:nvSpPr>
        <p:spPr>
          <a:xfrm>
            <a:off x="838200" y="1790075"/>
            <a:ext cx="10515600" cy="4351200"/>
          </a:xfrm>
          <a:prstGeom prst="rect">
            <a:avLst/>
          </a:prstGeom>
        </p:spPr>
        <p:txBody>
          <a:bodyPr spcFirstLastPara="1" wrap="square" lIns="91425" tIns="45700" rIns="91425" bIns="45700" anchor="t" anchorCtr="0">
            <a:noAutofit/>
          </a:bodyPr>
          <a:lstStyle/>
          <a:p>
            <a:pPr marL="12700" lvl="0" indent="0">
              <a:lnSpc>
                <a:spcPct val="100000"/>
              </a:lnSpc>
              <a:spcBef>
                <a:spcPts val="0"/>
              </a:spcBef>
              <a:buNone/>
            </a:pPr>
            <a:r>
              <a:rPr lang="en-US" sz="1600" b="1" dirty="0" smtClean="0"/>
              <a:t>El </a:t>
            </a:r>
            <a:r>
              <a:rPr lang="en-US" sz="1600" b="1" dirty="0" err="1" smtClean="0"/>
              <a:t>problema</a:t>
            </a:r>
            <a:r>
              <a:rPr lang="en-US" sz="1600" b="1" dirty="0" smtClean="0"/>
              <a:t>: </a:t>
            </a:r>
            <a:r>
              <a:rPr lang="es-ES" sz="1600" dirty="0"/>
              <a:t>mejorar el espacio abierto frente a la escuela, donde </a:t>
            </a:r>
            <a:r>
              <a:rPr lang="es-ES" sz="1600" dirty="0" smtClean="0"/>
              <a:t>el alumnado esperan </a:t>
            </a:r>
            <a:r>
              <a:rPr lang="es-ES" sz="1600" dirty="0"/>
              <a:t>sus clases y hacen deporte. El espacio no es seguro, no está equipado y no ofrece refugio contra el calor o la lluvia. </a:t>
            </a:r>
            <a:endParaRPr lang="es-ES" sz="1600" dirty="0" smtClean="0"/>
          </a:p>
          <a:p>
            <a:pPr marL="12700" lvl="0" indent="0" algn="l" rtl="0">
              <a:lnSpc>
                <a:spcPct val="100000"/>
              </a:lnSpc>
              <a:spcBef>
                <a:spcPts val="0"/>
              </a:spcBef>
              <a:spcAft>
                <a:spcPts val="0"/>
              </a:spcAft>
              <a:buNone/>
            </a:pPr>
            <a:endParaRPr lang="en-US" sz="1600" b="1" dirty="0" smtClean="0"/>
          </a:p>
          <a:p>
            <a:pPr marL="12700" lvl="0" indent="0">
              <a:lnSpc>
                <a:spcPct val="100000"/>
              </a:lnSpc>
              <a:spcBef>
                <a:spcPts val="0"/>
              </a:spcBef>
              <a:buNone/>
            </a:pPr>
            <a:r>
              <a:rPr lang="es-ES" sz="1600" b="1" dirty="0"/>
              <a:t>O</a:t>
            </a:r>
            <a:r>
              <a:rPr lang="es-ES" sz="1600" b="1" dirty="0" smtClean="0"/>
              <a:t>bjetivos </a:t>
            </a:r>
            <a:r>
              <a:rPr lang="es-ES" sz="1600" b="1" dirty="0"/>
              <a:t>de la consulta previa </a:t>
            </a:r>
            <a:r>
              <a:rPr lang="en-US" sz="1600" b="1" dirty="0" smtClean="0"/>
              <a:t>:</a:t>
            </a:r>
            <a:endParaRPr sz="1600" dirty="0"/>
          </a:p>
          <a:p>
            <a:pPr marL="355600" lvl="0" indent="-317500">
              <a:lnSpc>
                <a:spcPct val="100000"/>
              </a:lnSpc>
              <a:spcBef>
                <a:spcPts val="100"/>
              </a:spcBef>
              <a:buSzPts val="1600"/>
            </a:pPr>
            <a:r>
              <a:rPr lang="es-ES" sz="1600" b="1" dirty="0"/>
              <a:t>Informar </a:t>
            </a:r>
            <a:r>
              <a:rPr lang="es-ES" sz="1600" dirty="0"/>
              <a:t>a </a:t>
            </a:r>
            <a:r>
              <a:rPr lang="es-ES" sz="1600" dirty="0" smtClean="0"/>
              <a:t>las/os </a:t>
            </a:r>
            <a:r>
              <a:rPr lang="es-ES" sz="1600" dirty="0"/>
              <a:t>ciudadanos locales de la intención del municipio de mejorar el espacio frente a la </a:t>
            </a:r>
            <a:r>
              <a:rPr lang="es-ES" sz="1600" dirty="0" smtClean="0"/>
              <a:t>escuela.  </a:t>
            </a:r>
            <a:endParaRPr lang="es-ES" sz="1600" dirty="0"/>
          </a:p>
          <a:p>
            <a:pPr marL="355600" lvl="0" indent="-317500">
              <a:lnSpc>
                <a:spcPct val="100000"/>
              </a:lnSpc>
              <a:spcBef>
                <a:spcPts val="100"/>
              </a:spcBef>
              <a:buSzPts val="1600"/>
            </a:pPr>
            <a:r>
              <a:rPr lang="es-ES" sz="1600" b="1" dirty="0"/>
              <a:t>Documentar las prácticas </a:t>
            </a:r>
            <a:r>
              <a:rPr lang="es-ES" sz="1600" dirty="0"/>
              <a:t>de </a:t>
            </a:r>
            <a:r>
              <a:rPr lang="es-ES" sz="1600" dirty="0" smtClean="0"/>
              <a:t>las/os usuarias/os </a:t>
            </a:r>
            <a:r>
              <a:rPr lang="es-ES" sz="1600" dirty="0"/>
              <a:t>en relación con este espacio, recopilar datos y problemas, con el fin de informar la segunda parte de la </a:t>
            </a:r>
            <a:r>
              <a:rPr lang="es-ES" sz="1600" dirty="0" smtClean="0"/>
              <a:t>consulta. </a:t>
            </a:r>
            <a:endParaRPr lang="es-ES" sz="1600" dirty="0"/>
          </a:p>
          <a:p>
            <a:pPr marL="355600" lvl="0" indent="-317500">
              <a:lnSpc>
                <a:spcPct val="100000"/>
              </a:lnSpc>
              <a:spcBef>
                <a:spcPts val="100"/>
              </a:spcBef>
              <a:buSzPts val="1600"/>
            </a:pPr>
            <a:r>
              <a:rPr lang="es-ES" sz="1600" dirty="0"/>
              <a:t>Ponerse en contacto con </a:t>
            </a:r>
            <a:r>
              <a:rPr lang="es-ES" sz="1600" dirty="0" smtClean="0"/>
              <a:t>las/os beneficiarias/os </a:t>
            </a:r>
            <a:r>
              <a:rPr lang="es-ES" sz="1600" dirty="0"/>
              <a:t>finales del espacio, para </a:t>
            </a:r>
            <a:r>
              <a:rPr lang="es-ES" sz="1600" b="1" dirty="0"/>
              <a:t>diseñar conjuntam</a:t>
            </a:r>
            <a:r>
              <a:rPr lang="es-ES" sz="1600" dirty="0"/>
              <a:t>ente con </a:t>
            </a:r>
            <a:r>
              <a:rPr lang="es-ES" sz="1600" dirty="0" smtClean="0"/>
              <a:t>ellas/os </a:t>
            </a:r>
            <a:r>
              <a:rPr lang="es-ES" sz="1600" dirty="0"/>
              <a:t>las intervenciones para mejorar el </a:t>
            </a:r>
            <a:r>
              <a:rPr lang="es-ES" sz="1600" dirty="0" smtClean="0"/>
              <a:t>espacio.</a:t>
            </a:r>
            <a:endParaRPr lang="es-ES" sz="1600" dirty="0"/>
          </a:p>
          <a:p>
            <a:pPr marL="355600" lvl="0" indent="-317500">
              <a:lnSpc>
                <a:spcPct val="100000"/>
              </a:lnSpc>
              <a:spcBef>
                <a:spcPts val="100"/>
              </a:spcBef>
              <a:buSzPts val="1600"/>
            </a:pPr>
            <a:r>
              <a:rPr lang="es-ES" sz="1600" dirty="0"/>
              <a:t>Favorecer la cooperación y el diálogo entre la Autoridad Local y la sociedad civil, para mejorar el desarrollo sostenible de la ciudad en beneficio de sus ciudadanos. </a:t>
            </a:r>
            <a:endParaRPr sz="1600" dirty="0"/>
          </a:p>
          <a:p>
            <a:pPr marL="12700" lvl="0" indent="0" algn="ctr" rtl="0">
              <a:lnSpc>
                <a:spcPct val="100000"/>
              </a:lnSpc>
              <a:spcBef>
                <a:spcPts val="0"/>
              </a:spcBef>
              <a:spcAft>
                <a:spcPts val="0"/>
              </a:spcAft>
              <a:buClr>
                <a:schemeClr val="dk1"/>
              </a:buClr>
              <a:buSzPts val="2000"/>
              <a:buFont typeface="Arial"/>
              <a:buNone/>
            </a:pPr>
            <a:r>
              <a:rPr lang="en-US" sz="1600" b="1" dirty="0" err="1" smtClean="0"/>
              <a:t>Grupos</a:t>
            </a:r>
            <a:r>
              <a:rPr lang="en-US" sz="1600" b="1" dirty="0" smtClean="0"/>
              <a:t> de </a:t>
            </a:r>
            <a:r>
              <a:rPr lang="en-US" sz="1600" b="1" dirty="0" err="1" smtClean="0"/>
              <a:t>interés</a:t>
            </a:r>
            <a:r>
              <a:rPr lang="en-US" sz="1600" b="1" dirty="0" smtClean="0"/>
              <a:t> </a:t>
            </a:r>
            <a:r>
              <a:rPr lang="en-US" sz="1600" b="1" dirty="0" err="1" smtClean="0"/>
              <a:t>consultados</a:t>
            </a:r>
            <a:r>
              <a:rPr lang="en-US" sz="1600" b="1" dirty="0" smtClean="0"/>
              <a:t>: </a:t>
            </a:r>
            <a:endParaRPr sz="1600" dirty="0"/>
          </a:p>
          <a:p>
            <a:pPr marL="355600" lvl="0" indent="-317500" algn="ctr" rtl="0">
              <a:lnSpc>
                <a:spcPct val="100000"/>
              </a:lnSpc>
              <a:spcBef>
                <a:spcPts val="100"/>
              </a:spcBef>
              <a:spcAft>
                <a:spcPts val="0"/>
              </a:spcAft>
              <a:buSzPts val="1600"/>
              <a:buFont typeface="Calibri"/>
              <a:buChar char="•"/>
            </a:pPr>
            <a:r>
              <a:rPr lang="en-US" sz="1600" dirty="0" err="1" smtClean="0"/>
              <a:t>Profesoras</a:t>
            </a:r>
            <a:r>
              <a:rPr lang="en-US" sz="1600" dirty="0" smtClean="0"/>
              <a:t>/</a:t>
            </a:r>
            <a:r>
              <a:rPr lang="en-US" sz="1600" dirty="0" err="1" smtClean="0"/>
              <a:t>es</a:t>
            </a:r>
            <a:r>
              <a:rPr lang="en-US" sz="1600" dirty="0" smtClean="0"/>
              <a:t>, </a:t>
            </a:r>
            <a:endParaRPr sz="1600" dirty="0"/>
          </a:p>
          <a:p>
            <a:pPr marL="355600" lvl="0" indent="-317500" algn="ctr" rtl="0">
              <a:lnSpc>
                <a:spcPct val="100000"/>
              </a:lnSpc>
              <a:spcBef>
                <a:spcPts val="100"/>
              </a:spcBef>
              <a:spcAft>
                <a:spcPts val="0"/>
              </a:spcAft>
              <a:buSzPts val="1600"/>
              <a:buFont typeface="Calibri"/>
              <a:buChar char="•"/>
            </a:pPr>
            <a:r>
              <a:rPr lang="en-US" sz="1600" dirty="0" err="1" smtClean="0"/>
              <a:t>estudiantes</a:t>
            </a:r>
            <a:r>
              <a:rPr lang="en-US" sz="1600" dirty="0" smtClean="0"/>
              <a:t>, </a:t>
            </a:r>
            <a:endParaRPr sz="1600" dirty="0"/>
          </a:p>
          <a:p>
            <a:pPr marL="355600" lvl="0" indent="-317500" algn="ctr" rtl="0">
              <a:lnSpc>
                <a:spcPct val="100000"/>
              </a:lnSpc>
              <a:spcBef>
                <a:spcPts val="100"/>
              </a:spcBef>
              <a:spcAft>
                <a:spcPts val="0"/>
              </a:spcAft>
              <a:buSzPts val="1600"/>
              <a:buFont typeface="Calibri"/>
              <a:buChar char="•"/>
            </a:pPr>
            <a:r>
              <a:rPr lang="en-US" sz="1600" dirty="0" smtClean="0"/>
              <a:t>Madres y padres, </a:t>
            </a:r>
            <a:endParaRPr sz="1600" dirty="0"/>
          </a:p>
          <a:p>
            <a:pPr marL="355600" lvl="0" indent="-317500" algn="ctr" rtl="0">
              <a:lnSpc>
                <a:spcPct val="100000"/>
              </a:lnSpc>
              <a:spcBef>
                <a:spcPts val="100"/>
              </a:spcBef>
              <a:spcAft>
                <a:spcPts val="0"/>
              </a:spcAft>
              <a:buSzPts val="1600"/>
              <a:buFont typeface="Calibri"/>
              <a:buChar char="•"/>
            </a:pPr>
            <a:r>
              <a:rPr lang="en-US" sz="1600" dirty="0" err="1" smtClean="0"/>
              <a:t>conductoras</a:t>
            </a:r>
            <a:r>
              <a:rPr lang="en-US" sz="1600" dirty="0" smtClean="0"/>
              <a:t>/</a:t>
            </a:r>
            <a:r>
              <a:rPr lang="en-US" sz="1600" dirty="0" err="1" smtClean="0"/>
              <a:t>es</a:t>
            </a:r>
            <a:r>
              <a:rPr lang="en-US" sz="1600" dirty="0" smtClean="0"/>
              <a:t>, </a:t>
            </a:r>
            <a:endParaRPr sz="1600" dirty="0"/>
          </a:p>
          <a:p>
            <a:pPr marL="355600" lvl="0" indent="-317500" algn="ctr" rtl="0">
              <a:lnSpc>
                <a:spcPct val="100000"/>
              </a:lnSpc>
              <a:spcBef>
                <a:spcPts val="100"/>
              </a:spcBef>
              <a:spcAft>
                <a:spcPts val="0"/>
              </a:spcAft>
              <a:buSzPts val="1600"/>
              <a:buFont typeface="Calibri"/>
              <a:buChar char="•"/>
            </a:pPr>
            <a:r>
              <a:rPr lang="en-US" sz="1600" dirty="0" err="1" smtClean="0"/>
              <a:t>Vecinas</a:t>
            </a:r>
            <a:r>
              <a:rPr lang="en-US" sz="1600" dirty="0" smtClean="0"/>
              <a:t>/</a:t>
            </a:r>
            <a:r>
              <a:rPr lang="en-US" sz="1600" dirty="0" err="1" smtClean="0"/>
              <a:t>os</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ee6875a22_0_7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065" marR="5080" lvl="0" algn="ctr">
              <a:lnSpc>
                <a:spcPct val="119574"/>
              </a:lnSpc>
              <a:buSzPts val="990"/>
            </a:pPr>
            <a:r>
              <a:rPr lang="es-ES" sz="4500" b="1" dirty="0">
                <a:solidFill>
                  <a:srgbClr val="0C45A6"/>
                </a:solidFill>
              </a:rPr>
              <a:t>EJEMPLOS DE CONSULTA</a:t>
            </a:r>
            <a:r>
              <a:rPr lang="en-US" sz="4500" b="1" dirty="0">
                <a:solidFill>
                  <a:srgbClr val="0C45A6"/>
                </a:solidFill>
              </a:rPr>
              <a:t/>
            </a:r>
            <a:br>
              <a:rPr lang="en-US" sz="4500" b="1" dirty="0">
                <a:solidFill>
                  <a:srgbClr val="0C45A6"/>
                </a:solidFill>
              </a:rPr>
            </a:br>
            <a:r>
              <a:rPr lang="es-ES" sz="2622" dirty="0"/>
              <a:t>Consulta cívica en la escuela </a:t>
            </a:r>
            <a:r>
              <a:rPr lang="es-ES" sz="2622" dirty="0" err="1"/>
              <a:t>Sahabi</a:t>
            </a:r>
            <a:r>
              <a:rPr lang="es-ES" sz="2622" dirty="0"/>
              <a:t> 4, </a:t>
            </a:r>
            <a:r>
              <a:rPr lang="es-ES" sz="2622" dirty="0" err="1"/>
              <a:t>Kairouan</a:t>
            </a:r>
            <a:r>
              <a:rPr lang="es-ES" sz="2622" dirty="0"/>
              <a:t> (Túnez) - proyecto AUTREMENTO </a:t>
            </a:r>
            <a:endParaRPr sz="3622" dirty="0"/>
          </a:p>
        </p:txBody>
      </p:sp>
      <p:sp>
        <p:nvSpPr>
          <p:cNvPr id="201" name="Google Shape;201;g12ee6875a22_0_7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2700" lvl="0" indent="0" algn="l" rtl="0">
              <a:lnSpc>
                <a:spcPct val="100000"/>
              </a:lnSpc>
              <a:spcBef>
                <a:spcPts val="0"/>
              </a:spcBef>
              <a:spcAft>
                <a:spcPts val="0"/>
              </a:spcAft>
              <a:buClr>
                <a:schemeClr val="dk1"/>
              </a:buClr>
              <a:buSzPts val="2000"/>
              <a:buFont typeface="Arial"/>
              <a:buNone/>
            </a:pPr>
            <a:r>
              <a:rPr lang="en-US" sz="1900" b="1" dirty="0" err="1" smtClean="0"/>
              <a:t>Métodos</a:t>
            </a:r>
            <a:r>
              <a:rPr lang="en-US" sz="1900" b="1" dirty="0" smtClean="0"/>
              <a:t> </a:t>
            </a:r>
            <a:r>
              <a:rPr lang="en-US" sz="1900" b="1" dirty="0" err="1" smtClean="0"/>
              <a:t>usados</a:t>
            </a:r>
            <a:r>
              <a:rPr lang="en-US" sz="1900" b="1" dirty="0" smtClean="0"/>
              <a:t>:</a:t>
            </a:r>
            <a:endParaRPr sz="1300" dirty="0"/>
          </a:p>
          <a:p>
            <a:pPr marL="12700" lvl="0" indent="0" algn="l" rtl="0">
              <a:lnSpc>
                <a:spcPct val="100000"/>
              </a:lnSpc>
              <a:spcBef>
                <a:spcPts val="100"/>
              </a:spcBef>
              <a:spcAft>
                <a:spcPts val="0"/>
              </a:spcAft>
              <a:buClr>
                <a:schemeClr val="dk1"/>
              </a:buClr>
              <a:buSzPts val="2000"/>
              <a:buFont typeface="Arial"/>
              <a:buNone/>
            </a:pPr>
            <a:endParaRPr sz="1900" b="1" dirty="0"/>
          </a:p>
          <a:p>
            <a:pPr marL="355600" lvl="0" indent="-336550">
              <a:lnSpc>
                <a:spcPct val="100000"/>
              </a:lnSpc>
              <a:spcBef>
                <a:spcPts val="100"/>
              </a:spcBef>
              <a:buSzPts val="1900"/>
              <a:buFont typeface="Calibri"/>
              <a:buChar char="-"/>
            </a:pPr>
            <a:r>
              <a:rPr lang="es-ES" sz="1900" dirty="0" smtClean="0"/>
              <a:t>Manifestación/parada de </a:t>
            </a:r>
            <a:r>
              <a:rPr lang="es-ES" sz="1900" dirty="0"/>
              <a:t>7.00 a 13.00 </a:t>
            </a:r>
            <a:r>
              <a:rPr lang="es-ES" sz="1900" dirty="0" smtClean="0"/>
              <a:t>horas frente </a:t>
            </a:r>
            <a:r>
              <a:rPr lang="es-ES" sz="1900" dirty="0"/>
              <a:t>a la escuela</a:t>
            </a:r>
          </a:p>
          <a:p>
            <a:pPr marL="355600" lvl="0" indent="-336550">
              <a:lnSpc>
                <a:spcPct val="100000"/>
              </a:lnSpc>
              <a:spcBef>
                <a:spcPts val="100"/>
              </a:spcBef>
              <a:buSzPts val="1900"/>
              <a:buFont typeface="Calibri"/>
              <a:buChar char="-"/>
            </a:pPr>
            <a:r>
              <a:rPr lang="es-ES" sz="1900" dirty="0"/>
              <a:t>Encuesta rellenada por/con los grupos destinatarios</a:t>
            </a:r>
          </a:p>
          <a:p>
            <a:pPr marL="355600" lvl="0" indent="-336550">
              <a:lnSpc>
                <a:spcPct val="100000"/>
              </a:lnSpc>
              <a:spcBef>
                <a:spcPts val="100"/>
              </a:spcBef>
              <a:buSzPts val="1900"/>
              <a:buFont typeface="Calibri"/>
              <a:buChar char="-"/>
            </a:pPr>
            <a:r>
              <a:rPr lang="es-ES" sz="1900" dirty="0"/>
              <a:t>Para </a:t>
            </a:r>
            <a:r>
              <a:rPr lang="es-ES" sz="1900" dirty="0" smtClean="0"/>
              <a:t>las/os alumnas/os</a:t>
            </a:r>
            <a:r>
              <a:rPr lang="es-ES" sz="1900" dirty="0"/>
              <a:t>: dibujar el espacio exterior tal y como desean que sea</a:t>
            </a:r>
          </a:p>
          <a:p>
            <a:pPr marL="355600" lvl="0" indent="-336550">
              <a:lnSpc>
                <a:spcPct val="100000"/>
              </a:lnSpc>
              <a:spcBef>
                <a:spcPts val="100"/>
              </a:spcBef>
              <a:buSzPts val="1900"/>
              <a:buFont typeface="Calibri"/>
              <a:buChar char="-"/>
            </a:pPr>
            <a:r>
              <a:rPr lang="es-ES" sz="1900" dirty="0"/>
              <a:t>Entrevistas con personas clave (por ejemplo, comerciantes que viven cerca, </a:t>
            </a:r>
            <a:r>
              <a:rPr lang="es-ES" sz="1900" dirty="0" smtClean="0"/>
              <a:t>conductoras/es</a:t>
            </a:r>
            <a:r>
              <a:rPr lang="es-ES" sz="1900" dirty="0"/>
              <a:t>, </a:t>
            </a:r>
            <a:r>
              <a:rPr lang="es-ES" sz="1900" dirty="0" smtClean="0"/>
              <a:t>profesoras/es</a:t>
            </a:r>
            <a:r>
              <a:rPr lang="es-ES" sz="1900" dirty="0"/>
              <a:t>)</a:t>
            </a:r>
          </a:p>
          <a:p>
            <a:pPr marL="355600" lvl="0" indent="-336550">
              <a:lnSpc>
                <a:spcPct val="100000"/>
              </a:lnSpc>
              <a:spcBef>
                <a:spcPts val="100"/>
              </a:spcBef>
              <a:buSzPts val="1900"/>
              <a:buFont typeface="Calibri"/>
              <a:buChar char="-"/>
            </a:pPr>
            <a:r>
              <a:rPr lang="es-ES" sz="1900" dirty="0"/>
              <a:t>Observación del contexto (grabación de audio y vídeo, notas escritas, fotos</a:t>
            </a:r>
            <a:r>
              <a:rPr lang="es-ES" sz="1900" dirty="0" smtClean="0"/>
              <a:t>)</a:t>
            </a:r>
            <a:endParaRPr sz="1900" dirty="0"/>
          </a:p>
          <a:p>
            <a:pPr marL="0" lvl="0" indent="0" algn="l" rtl="0">
              <a:lnSpc>
                <a:spcPct val="100000"/>
              </a:lnSpc>
              <a:spcBef>
                <a:spcPts val="100"/>
              </a:spcBef>
              <a:spcAft>
                <a:spcPts val="0"/>
              </a:spcAft>
              <a:buNone/>
            </a:pPr>
            <a:endParaRPr sz="1900" dirty="0"/>
          </a:p>
          <a:p>
            <a:pPr marL="0" lvl="0" indent="0" algn="l" rtl="0">
              <a:lnSpc>
                <a:spcPct val="100000"/>
              </a:lnSpc>
              <a:spcBef>
                <a:spcPts val="100"/>
              </a:spcBef>
              <a:spcAft>
                <a:spcPts val="0"/>
              </a:spcAft>
              <a:buNone/>
            </a:pPr>
            <a:endParaRPr sz="1900" dirty="0"/>
          </a:p>
        </p:txBody>
      </p:sp>
      <p:pic>
        <p:nvPicPr>
          <p:cNvPr id="202" name="Google Shape;202;g12ee6875a22_0_73" descr="Immagine che contiene cielo, persona, esterni, folla&#10;&#10;Descrizione generata automaticamente"/>
          <p:cNvPicPr preferRelativeResize="0"/>
          <p:nvPr/>
        </p:nvPicPr>
        <p:blipFill rotWithShape="1">
          <a:blip r:embed="rId3">
            <a:alphaModFix/>
          </a:blip>
          <a:srcRect/>
          <a:stretch/>
        </p:blipFill>
        <p:spPr>
          <a:xfrm>
            <a:off x="4635186" y="4293096"/>
            <a:ext cx="3140025" cy="2226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2ee6875a22_0_7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700" lvl="0" indent="0" algn="ctr" rtl="0">
              <a:lnSpc>
                <a:spcPct val="100000"/>
              </a:lnSpc>
              <a:spcBef>
                <a:spcPts val="0"/>
              </a:spcBef>
              <a:spcAft>
                <a:spcPts val="0"/>
              </a:spcAft>
              <a:buClr>
                <a:schemeClr val="dk1"/>
              </a:buClr>
              <a:buSzPct val="121111"/>
              <a:buFont typeface="Arial"/>
              <a:buNone/>
            </a:pPr>
            <a:r>
              <a:rPr lang="en-US" sz="4500" b="1" dirty="0" smtClean="0"/>
              <a:t>NIVEL</a:t>
            </a:r>
            <a:r>
              <a:rPr lang="en-US" sz="4500" b="1" dirty="0" smtClean="0"/>
              <a:t> </a:t>
            </a:r>
            <a:r>
              <a:rPr lang="en-US" sz="4500" b="1" dirty="0"/>
              <a:t>3: </a:t>
            </a:r>
            <a:r>
              <a:rPr lang="en-US" sz="4500" b="1" dirty="0" smtClean="0"/>
              <a:t>DIÁLOGO</a:t>
            </a:r>
            <a:r>
              <a:rPr lang="en-US" sz="4500" b="1" dirty="0"/>
              <a:t/>
            </a:r>
            <a:br>
              <a:rPr lang="en-US" sz="4500" b="1" dirty="0"/>
            </a:br>
            <a:endParaRPr sz="4500" b="1" dirty="0"/>
          </a:p>
        </p:txBody>
      </p:sp>
      <p:sp>
        <p:nvSpPr>
          <p:cNvPr id="208" name="Google Shape;208;g12ee6875a22_0_7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0000" lnSpcReduction="20000"/>
          </a:bodyPr>
          <a:lstStyle/>
          <a:p>
            <a:pPr marL="0" marR="5855335" lvl="0" indent="0" algn="ctr">
              <a:lnSpc>
                <a:spcPct val="114100"/>
              </a:lnSpc>
              <a:spcBef>
                <a:spcPts val="690"/>
              </a:spcBef>
              <a:buNone/>
            </a:pPr>
            <a:r>
              <a:rPr lang="es-ES" sz="2300" dirty="0">
                <a:latin typeface="Tahoma"/>
                <a:ea typeface="Tahoma"/>
                <a:cs typeface="Tahoma"/>
                <a:sym typeface="Tahoma"/>
              </a:rPr>
              <a:t>El diálogo es un proceso estructurado, duradero y orientado a los resultados que implica una comunicación bidireccional. Consiste en reuniones conjuntas, a menudo frecuentes y regulares, entre las </a:t>
            </a:r>
            <a:r>
              <a:rPr lang="es-ES" sz="2300" dirty="0" smtClean="0">
                <a:latin typeface="Tahoma"/>
                <a:ea typeface="Tahoma"/>
                <a:cs typeface="Tahoma"/>
                <a:sym typeface="Tahoma"/>
              </a:rPr>
              <a:t>administraciones locales y </a:t>
            </a:r>
            <a:r>
              <a:rPr lang="es-ES" sz="2300" dirty="0">
                <a:latin typeface="Tahoma"/>
                <a:ea typeface="Tahoma"/>
                <a:cs typeface="Tahoma"/>
                <a:sym typeface="Tahoma"/>
              </a:rPr>
              <a:t>la sociedad civil para desarrollar estrategias políticas específicas.</a:t>
            </a:r>
          </a:p>
          <a:p>
            <a:pPr marL="0" marR="5855335" lvl="0" indent="0" algn="ctr">
              <a:lnSpc>
                <a:spcPct val="114100"/>
              </a:lnSpc>
              <a:spcBef>
                <a:spcPts val="690"/>
              </a:spcBef>
              <a:buNone/>
            </a:pPr>
            <a:r>
              <a:rPr lang="es-ES" sz="2300" dirty="0" smtClean="0">
                <a:latin typeface="Tahoma"/>
                <a:ea typeface="Tahoma"/>
                <a:cs typeface="Tahoma"/>
                <a:sym typeface="Tahoma"/>
              </a:rPr>
              <a:t>En </a:t>
            </a:r>
            <a:r>
              <a:rPr lang="es-ES" sz="2300" dirty="0">
                <a:latin typeface="Tahoma"/>
                <a:ea typeface="Tahoma"/>
                <a:cs typeface="Tahoma"/>
                <a:sym typeface="Tahoma"/>
              </a:rPr>
              <a:t>esta fase de la participación civil, de hecho, son las autoridades públicas las que más sienten la necesidad de incluir las capacidades y competencias de las partes interesadas en el proceso de toma de decisiones, creando así incentivos y ocasiones para un intercambio mutuo con las partes interesadas.</a:t>
            </a:r>
            <a:endParaRPr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2ee6875a22_0_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lgn="ctr"/>
            <a:r>
              <a:rPr lang="en-US" sz="4500" b="1" dirty="0"/>
              <a:t>3 - </a:t>
            </a:r>
            <a:r>
              <a:rPr lang="en-US" sz="4500" b="1" dirty="0" err="1"/>
              <a:t>Herramientas</a:t>
            </a:r>
            <a:r>
              <a:rPr lang="en-US" sz="4500" b="1" dirty="0"/>
              <a:t> y </a:t>
            </a:r>
            <a:r>
              <a:rPr lang="en-US" sz="4500" b="1" dirty="0" err="1"/>
              <a:t>procedimientos</a:t>
            </a:r>
            <a:endParaRPr sz="4500" b="1" dirty="0"/>
          </a:p>
          <a:p>
            <a:pPr marL="12700" lvl="0" indent="0" algn="ctr" rtl="0">
              <a:lnSpc>
                <a:spcPct val="100000"/>
              </a:lnSpc>
              <a:spcBef>
                <a:spcPts val="0"/>
              </a:spcBef>
              <a:spcAft>
                <a:spcPts val="0"/>
              </a:spcAft>
              <a:buClr>
                <a:schemeClr val="dk1"/>
              </a:buClr>
              <a:buSzPts val="4950"/>
              <a:buFont typeface="Arial"/>
              <a:buNone/>
            </a:pPr>
            <a:r>
              <a:rPr lang="en-US" sz="3550" dirty="0"/>
              <a:t>WORLD CAFÉ</a:t>
            </a:r>
            <a:endParaRPr sz="3100" b="1" dirty="0"/>
          </a:p>
        </p:txBody>
      </p:sp>
      <p:sp>
        <p:nvSpPr>
          <p:cNvPr id="214" name="Google Shape;214;g12ee6875a22_0_83"/>
          <p:cNvSpPr txBox="1">
            <a:spLocks noGrp="1"/>
          </p:cNvSpPr>
          <p:nvPr>
            <p:ph type="body" idx="1"/>
          </p:nvPr>
        </p:nvSpPr>
        <p:spPr>
          <a:xfrm>
            <a:off x="838200" y="2228325"/>
            <a:ext cx="10515600" cy="4351200"/>
          </a:xfrm>
          <a:prstGeom prst="rect">
            <a:avLst/>
          </a:prstGeom>
        </p:spPr>
        <p:txBody>
          <a:bodyPr spcFirstLastPara="1" wrap="square" lIns="91425" tIns="45700" rIns="91425" bIns="45700" anchor="t" anchorCtr="0">
            <a:normAutofit/>
          </a:bodyPr>
          <a:lstStyle/>
          <a:p>
            <a:pPr marL="12700" marR="5080" lvl="0" indent="0" algn="just">
              <a:lnSpc>
                <a:spcPct val="116500"/>
              </a:lnSpc>
              <a:spcBef>
                <a:spcPts val="0"/>
              </a:spcBef>
              <a:buSzPts val="2200"/>
              <a:buNone/>
            </a:pPr>
            <a:r>
              <a:rPr lang="es-ES" sz="2200" dirty="0">
                <a:latin typeface="Tahoma"/>
                <a:ea typeface="Tahoma"/>
                <a:cs typeface="Tahoma"/>
                <a:sym typeface="Tahoma"/>
              </a:rPr>
              <a:t>La filosofía central de una sesión de </a:t>
            </a:r>
            <a:r>
              <a:rPr lang="es-ES" sz="2200" dirty="0" err="1">
                <a:latin typeface="Tahoma"/>
                <a:ea typeface="Tahoma"/>
                <a:cs typeface="Tahoma"/>
                <a:sym typeface="Tahoma"/>
              </a:rPr>
              <a:t>World</a:t>
            </a:r>
            <a:r>
              <a:rPr lang="es-ES" sz="2200" dirty="0">
                <a:latin typeface="Tahoma"/>
                <a:ea typeface="Tahoma"/>
                <a:cs typeface="Tahoma"/>
                <a:sym typeface="Tahoma"/>
              </a:rPr>
              <a:t> Café es </a:t>
            </a:r>
            <a:r>
              <a:rPr lang="es-ES" sz="2200" b="1" dirty="0">
                <a:latin typeface="Tahoma"/>
                <a:ea typeface="Tahoma"/>
                <a:cs typeface="Tahoma"/>
                <a:sym typeface="Tahoma"/>
              </a:rPr>
              <a:t>que las personas poseen una capacidad intrínseca y conocimientos para abordar eficazmente </a:t>
            </a:r>
            <a:r>
              <a:rPr lang="es-ES" sz="2200" dirty="0">
                <a:latin typeface="Tahoma"/>
                <a:ea typeface="Tahoma"/>
                <a:cs typeface="Tahoma"/>
                <a:sym typeface="Tahoma"/>
              </a:rPr>
              <a:t>las cuestiones relativas a la toma de decisiones o la planificación, y que la conversación natural es una de las mejores opciones para suscitar ese diálogo. A medida que </a:t>
            </a:r>
            <a:r>
              <a:rPr lang="es-ES" sz="2200" dirty="0" smtClean="0">
                <a:latin typeface="Tahoma"/>
                <a:ea typeface="Tahoma"/>
                <a:cs typeface="Tahoma"/>
                <a:sym typeface="Tahoma"/>
              </a:rPr>
              <a:t>las/os </a:t>
            </a:r>
            <a:r>
              <a:rPr lang="es-ES" sz="2200" dirty="0">
                <a:latin typeface="Tahoma"/>
                <a:ea typeface="Tahoma"/>
                <a:cs typeface="Tahoma"/>
                <a:sym typeface="Tahoma"/>
              </a:rPr>
              <a:t>participantes van rotando por las mesas a lo largo de la sesión, las conversaciones individuales se basan en unas y otras, y las ideas y los temas se "polinizan". De este modo, la inteligencia colectiva, el enfoque y las experiencias del grupo se ponen al servicio de un tema o temas concretos con un sentido colectivo de propósito y dirección.</a:t>
            </a:r>
          </a:p>
          <a:p>
            <a:pPr marL="0" lvl="0" indent="0" algn="l" rtl="0">
              <a:spcBef>
                <a:spcPts val="10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2ee6875a22_0_8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4950"/>
              <a:buFont typeface="Arial"/>
              <a:buNone/>
            </a:pPr>
            <a:r>
              <a:rPr lang="en-US" sz="3500" dirty="0" smtClean="0"/>
              <a:t>ESPACIOS ABIERTOS</a:t>
            </a:r>
            <a:endParaRPr sz="3500" dirty="0"/>
          </a:p>
        </p:txBody>
      </p:sp>
      <p:sp>
        <p:nvSpPr>
          <p:cNvPr id="220" name="Google Shape;220;g12ee6875a22_0_8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2700" marR="258445" lvl="0" indent="0">
              <a:lnSpc>
                <a:spcPct val="116700"/>
              </a:lnSpc>
              <a:spcBef>
                <a:spcPts val="0"/>
              </a:spcBef>
              <a:buSzPts val="2000"/>
              <a:buNone/>
            </a:pPr>
            <a:r>
              <a:rPr lang="es-ES" sz="1600" dirty="0"/>
              <a:t>Las EAT están dirigidas a las/os participantes y no a los organizadores.</a:t>
            </a:r>
          </a:p>
          <a:p>
            <a:pPr marL="12700" marR="258445" lvl="0" indent="0">
              <a:lnSpc>
                <a:spcPct val="116700"/>
              </a:lnSpc>
              <a:spcBef>
                <a:spcPts val="0"/>
              </a:spcBef>
              <a:buSzPts val="2000"/>
              <a:buNone/>
            </a:pPr>
            <a:r>
              <a:rPr lang="es-ES" sz="1600" dirty="0"/>
              <a:t>La </a:t>
            </a:r>
            <a:r>
              <a:rPr lang="es-ES" sz="1600" dirty="0" smtClean="0"/>
              <a:t>programación, </a:t>
            </a:r>
            <a:r>
              <a:rPr lang="es-ES" sz="1600" dirty="0"/>
              <a:t>de qué </a:t>
            </a:r>
            <a:r>
              <a:rPr lang="es-ES" sz="1600" dirty="0" smtClean="0"/>
              <a:t>se trata, </a:t>
            </a:r>
            <a:r>
              <a:rPr lang="es-ES" sz="1600" dirty="0"/>
              <a:t>sobre qué tema y en qué sala la crean </a:t>
            </a:r>
            <a:r>
              <a:rPr lang="es-ES" sz="1600" dirty="0" smtClean="0"/>
              <a:t>las/os </a:t>
            </a:r>
            <a:r>
              <a:rPr lang="es-ES" sz="1600" dirty="0"/>
              <a:t>asistentes, una vez que llegan. </a:t>
            </a:r>
          </a:p>
          <a:p>
            <a:pPr marL="12700" marR="258445" lvl="0" indent="0">
              <a:lnSpc>
                <a:spcPct val="116700"/>
              </a:lnSpc>
              <a:spcBef>
                <a:spcPts val="0"/>
              </a:spcBef>
              <a:buSzPts val="2000"/>
              <a:buNone/>
            </a:pPr>
            <a:r>
              <a:rPr lang="es-ES" sz="1600" dirty="0"/>
              <a:t>Esta metodología se basa en una confianza total en las capacidades del grupo.</a:t>
            </a:r>
          </a:p>
          <a:p>
            <a:pPr marL="12700" marR="258445" lvl="0" indent="0">
              <a:lnSpc>
                <a:spcPct val="116700"/>
              </a:lnSpc>
              <a:spcBef>
                <a:spcPts val="0"/>
              </a:spcBef>
              <a:buSzPts val="2000"/>
              <a:buNone/>
            </a:pPr>
            <a:r>
              <a:rPr lang="es-ES" sz="1600" dirty="0"/>
              <a:t>Este método funciona mejor cuando se cumplen algunas condiciones:</a:t>
            </a:r>
          </a:p>
          <a:p>
            <a:pPr marL="12700" marR="258445" lvl="0" indent="0">
              <a:lnSpc>
                <a:spcPct val="116700"/>
              </a:lnSpc>
              <a:spcBef>
                <a:spcPts val="0"/>
              </a:spcBef>
              <a:buSzPts val="2000"/>
              <a:buNone/>
            </a:pPr>
            <a:r>
              <a:rPr lang="es-ES" sz="1600" dirty="0"/>
              <a:t>-Una cuestión real y seria en juego </a:t>
            </a:r>
            <a:r>
              <a:rPr lang="es-ES" sz="1600" dirty="0" smtClean="0"/>
              <a:t>(pero un </a:t>
            </a:r>
            <a:r>
              <a:rPr lang="es-ES" sz="1600" dirty="0"/>
              <a:t>tema no demasiado amplio o indefinido)</a:t>
            </a:r>
          </a:p>
          <a:p>
            <a:pPr marL="12700" marR="258445" lvl="0" indent="0">
              <a:lnSpc>
                <a:spcPct val="116700"/>
              </a:lnSpc>
              <a:spcBef>
                <a:spcPts val="0"/>
              </a:spcBef>
              <a:buSzPts val="2000"/>
              <a:buNone/>
            </a:pPr>
            <a:r>
              <a:rPr lang="es-ES" sz="1600" dirty="0"/>
              <a:t>-Un alto nivel de complejidad</a:t>
            </a:r>
          </a:p>
          <a:p>
            <a:pPr marL="12700" marR="258445" lvl="0" indent="0">
              <a:lnSpc>
                <a:spcPct val="116700"/>
              </a:lnSpc>
              <a:spcBef>
                <a:spcPts val="0"/>
              </a:spcBef>
              <a:buSzPts val="2000"/>
              <a:buNone/>
            </a:pPr>
            <a:r>
              <a:rPr lang="es-ES" sz="1600" dirty="0"/>
              <a:t>-Múltiples puntos de vista</a:t>
            </a:r>
          </a:p>
          <a:p>
            <a:pPr marL="12700" marR="258445" lvl="0" indent="0">
              <a:lnSpc>
                <a:spcPct val="116700"/>
              </a:lnSpc>
              <a:spcBef>
                <a:spcPts val="0"/>
              </a:spcBef>
              <a:buSzPts val="2000"/>
              <a:buNone/>
            </a:pPr>
            <a:r>
              <a:rPr lang="es-ES" sz="1600" dirty="0" smtClean="0"/>
              <a:t>-Necesidad </a:t>
            </a:r>
            <a:r>
              <a:rPr lang="es-ES" sz="1600" dirty="0"/>
              <a:t>de encontrar una solución rápidamente</a:t>
            </a:r>
            <a:endParaRPr sz="2400" dirty="0"/>
          </a:p>
        </p:txBody>
      </p:sp>
      <p:sp>
        <p:nvSpPr>
          <p:cNvPr id="221" name="Google Shape;221;g12ee6875a22_0_88"/>
          <p:cNvSpPr txBox="1"/>
          <p:nvPr/>
        </p:nvSpPr>
        <p:spPr>
          <a:xfrm>
            <a:off x="7709018" y="3429000"/>
            <a:ext cx="3571800" cy="2305986"/>
          </a:xfrm>
          <a:prstGeom prst="rect">
            <a:avLst/>
          </a:prstGeom>
          <a:noFill/>
          <a:ln>
            <a:noFill/>
          </a:ln>
        </p:spPr>
        <p:txBody>
          <a:bodyPr spcFirstLastPara="1" wrap="square" lIns="91425" tIns="91425" rIns="91425" bIns="91425" anchor="t" anchorCtr="0">
            <a:spAutoFit/>
          </a:bodyPr>
          <a:lstStyle/>
          <a:p>
            <a:pPr marL="238125" lvl="0" algn="just">
              <a:buClr>
                <a:schemeClr val="dk1"/>
              </a:buClr>
              <a:buSzPts val="2000"/>
            </a:pPr>
            <a:r>
              <a:rPr lang="es-ES" sz="1500" b="1" dirty="0">
                <a:solidFill>
                  <a:srgbClr val="0070C0"/>
                </a:solidFill>
                <a:latin typeface="Calibri"/>
                <a:ea typeface="Calibri"/>
                <a:cs typeface="Calibri"/>
                <a:sym typeface="Calibri"/>
              </a:rPr>
              <a:t>Principios clave de la </a:t>
            </a:r>
            <a:r>
              <a:rPr lang="es-ES" sz="1500" b="1" dirty="0" smtClean="0">
                <a:solidFill>
                  <a:srgbClr val="0070C0"/>
                </a:solidFill>
                <a:latin typeface="Calibri"/>
                <a:ea typeface="Calibri"/>
                <a:cs typeface="Calibri"/>
                <a:sym typeface="Calibri"/>
              </a:rPr>
              <a:t>EAT: </a:t>
            </a:r>
            <a:r>
              <a:rPr lang="es-ES" sz="1500" b="1" dirty="0">
                <a:solidFill>
                  <a:srgbClr val="0070C0"/>
                </a:solidFill>
                <a:latin typeface="Calibri"/>
                <a:ea typeface="Calibri"/>
                <a:cs typeface="Calibri"/>
                <a:sym typeface="Calibri"/>
              </a:rPr>
              <a:t>4 reglas </a:t>
            </a:r>
            <a:r>
              <a:rPr lang="en-US" sz="1500" dirty="0" smtClean="0">
                <a:solidFill>
                  <a:schemeClr val="dk1"/>
                </a:solidFill>
                <a:latin typeface="Calibri"/>
                <a:ea typeface="Calibri"/>
                <a:cs typeface="Calibri"/>
                <a:sym typeface="Calibri"/>
              </a:rPr>
              <a:t> </a:t>
            </a:r>
            <a:endParaRPr sz="1500" dirty="0">
              <a:solidFill>
                <a:schemeClr val="dk1"/>
              </a:solidFill>
              <a:latin typeface="Calibri"/>
              <a:ea typeface="Calibri"/>
              <a:cs typeface="Calibri"/>
              <a:sym typeface="Calibri"/>
            </a:endParaRPr>
          </a:p>
          <a:p>
            <a:pPr marL="482600" marR="17780" lvl="0" indent="-425450" algn="just">
              <a:lnSpc>
                <a:spcPct val="116500"/>
              </a:lnSpc>
              <a:buClr>
                <a:schemeClr val="dk1"/>
              </a:buClr>
              <a:buSzPts val="1409"/>
              <a:buFont typeface="Calibri"/>
              <a:buAutoNum type="arabicPeriod"/>
            </a:pPr>
            <a:r>
              <a:rPr lang="es-ES" sz="1500" dirty="0">
                <a:solidFill>
                  <a:schemeClr val="dk1"/>
                </a:solidFill>
                <a:latin typeface="Calibri"/>
                <a:ea typeface="Calibri"/>
                <a:cs typeface="Calibri"/>
                <a:sym typeface="Calibri"/>
              </a:rPr>
              <a:t>Quien viene </a:t>
            </a:r>
            <a:r>
              <a:rPr lang="es-ES" sz="1500" dirty="0" smtClean="0">
                <a:solidFill>
                  <a:schemeClr val="dk1"/>
                </a:solidFill>
                <a:latin typeface="Calibri"/>
                <a:ea typeface="Calibri"/>
                <a:cs typeface="Calibri"/>
                <a:sym typeface="Calibri"/>
              </a:rPr>
              <a:t>a los EAT es </a:t>
            </a:r>
            <a:r>
              <a:rPr lang="es-ES" sz="1500" dirty="0">
                <a:solidFill>
                  <a:schemeClr val="dk1"/>
                </a:solidFill>
                <a:latin typeface="Calibri"/>
                <a:ea typeface="Calibri"/>
                <a:cs typeface="Calibri"/>
                <a:sym typeface="Calibri"/>
              </a:rPr>
              <a:t>la persona adecuada</a:t>
            </a:r>
          </a:p>
          <a:p>
            <a:pPr marL="482600" marR="17780" lvl="0" indent="-425450" algn="just">
              <a:lnSpc>
                <a:spcPct val="116500"/>
              </a:lnSpc>
              <a:buClr>
                <a:schemeClr val="dk1"/>
              </a:buClr>
              <a:buSzPts val="1409"/>
              <a:buFont typeface="Calibri"/>
              <a:buAutoNum type="arabicPeriod"/>
            </a:pPr>
            <a:r>
              <a:rPr lang="es-ES" sz="1500" dirty="0">
                <a:solidFill>
                  <a:schemeClr val="dk1"/>
                </a:solidFill>
                <a:latin typeface="Calibri"/>
                <a:ea typeface="Calibri"/>
                <a:cs typeface="Calibri"/>
                <a:sym typeface="Calibri"/>
              </a:rPr>
              <a:t>Pase lo que pase, es lo único que podía pasar  </a:t>
            </a:r>
          </a:p>
          <a:p>
            <a:pPr marL="482600" marR="17780" lvl="0" indent="-425450" algn="just">
              <a:lnSpc>
                <a:spcPct val="116500"/>
              </a:lnSpc>
              <a:buClr>
                <a:schemeClr val="dk1"/>
              </a:buClr>
              <a:buSzPts val="1409"/>
              <a:buFont typeface="Calibri"/>
              <a:buAutoNum type="arabicPeriod"/>
            </a:pPr>
            <a:r>
              <a:rPr lang="es-ES" sz="1500" dirty="0">
                <a:solidFill>
                  <a:schemeClr val="dk1"/>
                </a:solidFill>
                <a:latin typeface="Calibri"/>
                <a:ea typeface="Calibri"/>
                <a:cs typeface="Calibri"/>
                <a:sym typeface="Calibri"/>
              </a:rPr>
              <a:t>Cuando empieza, es el momento adecuado</a:t>
            </a:r>
          </a:p>
          <a:p>
            <a:pPr marL="482600" marR="17780" lvl="0" indent="-425450" algn="just">
              <a:lnSpc>
                <a:spcPct val="116500"/>
              </a:lnSpc>
              <a:buClr>
                <a:schemeClr val="dk1"/>
              </a:buClr>
              <a:buSzPts val="1409"/>
              <a:buFont typeface="Calibri"/>
              <a:buAutoNum type="arabicPeriod"/>
            </a:pPr>
            <a:r>
              <a:rPr lang="es-ES" sz="1500" dirty="0">
                <a:solidFill>
                  <a:schemeClr val="dk1"/>
                </a:solidFill>
                <a:latin typeface="Calibri"/>
                <a:ea typeface="Calibri"/>
                <a:cs typeface="Calibri"/>
                <a:sym typeface="Calibri"/>
              </a:rPr>
              <a:t>Cuando se acaba, se acaba</a:t>
            </a:r>
            <a:endParaRPr sz="9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2ee6875a22_0_0"/>
          <p:cNvSpPr txBox="1">
            <a:spLocks noGrp="1"/>
          </p:cNvSpPr>
          <p:nvPr>
            <p:ph type="title"/>
          </p:nvPr>
        </p:nvSpPr>
        <p:spPr>
          <a:xfrm>
            <a:off x="755275"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1400"/>
              <a:buFont typeface="Arial"/>
              <a:buNone/>
            </a:pPr>
            <a:r>
              <a:rPr lang="en-US" sz="4500" b="1" dirty="0" smtClean="0">
                <a:solidFill>
                  <a:srgbClr val="292420"/>
                </a:solidFill>
              </a:rPr>
              <a:t>PROGRAMA</a:t>
            </a:r>
            <a:endParaRPr sz="4500" b="1" dirty="0"/>
          </a:p>
        </p:txBody>
      </p:sp>
      <p:sp>
        <p:nvSpPr>
          <p:cNvPr id="113" name="Google Shape;113;g12ee6875a22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marR="574675" lvl="0" indent="0" algn="l" rtl="0">
              <a:lnSpc>
                <a:spcPct val="107600"/>
              </a:lnSpc>
              <a:spcBef>
                <a:spcPts val="0"/>
              </a:spcBef>
              <a:spcAft>
                <a:spcPts val="0"/>
              </a:spcAft>
              <a:buNone/>
            </a:pPr>
            <a:endParaRPr sz="3600" dirty="0"/>
          </a:p>
          <a:p>
            <a:pPr marL="457200" marR="574675" lvl="0" indent="-457200" algn="l" rtl="0">
              <a:lnSpc>
                <a:spcPct val="107600"/>
              </a:lnSpc>
              <a:spcBef>
                <a:spcPts val="0"/>
              </a:spcBef>
              <a:spcAft>
                <a:spcPts val="0"/>
              </a:spcAft>
              <a:buSzPts val="3600"/>
              <a:buChar char="-"/>
            </a:pPr>
            <a:r>
              <a:rPr lang="es-ES" sz="3600" dirty="0" smtClean="0"/>
              <a:t>Objetivos y Agentes de interés</a:t>
            </a:r>
            <a:endParaRPr sz="3600" dirty="0"/>
          </a:p>
          <a:p>
            <a:pPr marR="282575" lvl="0" indent="-457200">
              <a:lnSpc>
                <a:spcPct val="107600"/>
              </a:lnSpc>
              <a:spcBef>
                <a:spcPts val="0"/>
              </a:spcBef>
              <a:buSzPts val="3600"/>
              <a:buFont typeface="Calibri"/>
              <a:buChar char="-"/>
            </a:pPr>
            <a:r>
              <a:rPr lang="es-ES" sz="3600" dirty="0" smtClean="0"/>
              <a:t>Marco </a:t>
            </a:r>
            <a:r>
              <a:rPr lang="es-ES" sz="3600" dirty="0"/>
              <a:t>general de la participación civil</a:t>
            </a:r>
            <a:endParaRPr sz="3600" dirty="0"/>
          </a:p>
          <a:p>
            <a:pPr marL="457200" marR="5080" lvl="0" indent="-457200" algn="l" rtl="0">
              <a:lnSpc>
                <a:spcPct val="107600"/>
              </a:lnSpc>
              <a:spcBef>
                <a:spcPts val="0"/>
              </a:spcBef>
              <a:spcAft>
                <a:spcPts val="0"/>
              </a:spcAft>
              <a:buSzPts val="3600"/>
              <a:buFont typeface="Calibri"/>
              <a:buChar char="-"/>
            </a:pPr>
            <a:r>
              <a:rPr lang="es-ES" sz="3600" dirty="0" smtClean="0"/>
              <a:t>¿Cómo participar y motivar la participación?</a:t>
            </a:r>
            <a:endParaRPr sz="3600" dirty="0"/>
          </a:p>
          <a:p>
            <a:pPr marL="457200" lvl="0" indent="-457200" algn="l" rtl="0">
              <a:lnSpc>
                <a:spcPct val="100000"/>
              </a:lnSpc>
              <a:spcBef>
                <a:spcPts val="0"/>
              </a:spcBef>
              <a:spcAft>
                <a:spcPts val="0"/>
              </a:spcAft>
              <a:buSzPts val="3600"/>
              <a:buFont typeface="Calibri"/>
              <a:buChar char="-"/>
            </a:pPr>
            <a:r>
              <a:rPr lang="en-US" sz="3600" dirty="0" err="1" smtClean="0"/>
              <a:t>Herramientas</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2ee6875a22_0_9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4950"/>
              <a:buFont typeface="Arial"/>
              <a:buNone/>
            </a:pPr>
            <a:r>
              <a:rPr lang="en-US" sz="3500" dirty="0" smtClean="0"/>
              <a:t>GRUPOS FOCALES</a:t>
            </a:r>
            <a:endParaRPr sz="3500" dirty="0"/>
          </a:p>
        </p:txBody>
      </p:sp>
      <p:sp>
        <p:nvSpPr>
          <p:cNvPr id="227" name="Google Shape;227;g12ee6875a22_0_9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2700" marR="5080" lvl="0" indent="0" algn="just">
              <a:lnSpc>
                <a:spcPct val="116799"/>
              </a:lnSpc>
              <a:spcBef>
                <a:spcPts val="0"/>
              </a:spcBef>
              <a:buSzPts val="2300"/>
              <a:buNone/>
            </a:pPr>
            <a:r>
              <a:rPr lang="es-ES" sz="1700" dirty="0"/>
              <a:t>El grupo de discusión es una metodología participativa que permite recoger datos en profundidad y debatir sobre un tema concreto. No es aconsejable para las fases preliminares de un proceso de toma de decisiones, como el establecimiento de prioridades (para lo que es mejor aplicar una metodología de café mundial), pero puede ser muy útil para revisar la redacción de la política o para trabajar en la puesta a punto de la misma tras el seguimiento.</a:t>
            </a:r>
          </a:p>
          <a:p>
            <a:pPr marL="12700" marR="5080" lvl="0" indent="0" algn="just">
              <a:lnSpc>
                <a:spcPct val="116799"/>
              </a:lnSpc>
              <a:spcBef>
                <a:spcPts val="0"/>
              </a:spcBef>
              <a:buSzPts val="2300"/>
              <a:buNone/>
            </a:pPr>
            <a:r>
              <a:rPr lang="es-ES" sz="1700" dirty="0"/>
              <a:t>oportunidades.</a:t>
            </a:r>
            <a:endParaRPr sz="2200" dirty="0"/>
          </a:p>
        </p:txBody>
      </p:sp>
      <p:sp>
        <p:nvSpPr>
          <p:cNvPr id="228" name="Google Shape;228;g12ee6875a22_0_93"/>
          <p:cNvSpPr txBox="1"/>
          <p:nvPr/>
        </p:nvSpPr>
        <p:spPr>
          <a:xfrm>
            <a:off x="2999656" y="3423075"/>
            <a:ext cx="8845019" cy="2633511"/>
          </a:xfrm>
          <a:prstGeom prst="rect">
            <a:avLst/>
          </a:prstGeom>
          <a:noFill/>
          <a:ln>
            <a:noFill/>
          </a:ln>
        </p:spPr>
        <p:txBody>
          <a:bodyPr spcFirstLastPara="1" wrap="square" lIns="91425" tIns="91425" rIns="91425" bIns="91425" anchor="t" anchorCtr="0">
            <a:spAutoFit/>
          </a:bodyPr>
          <a:lstStyle/>
          <a:p>
            <a:pPr marL="12700" marR="133350" lvl="0" algn="just">
              <a:lnSpc>
                <a:spcPct val="116799"/>
              </a:lnSpc>
              <a:buClr>
                <a:schemeClr val="dk1"/>
              </a:buClr>
              <a:buSzPts val="2000"/>
            </a:pPr>
            <a:r>
              <a:rPr lang="es-ES" sz="1700" dirty="0">
                <a:solidFill>
                  <a:schemeClr val="dk1"/>
                </a:solidFill>
                <a:latin typeface="Calibri"/>
                <a:ea typeface="Calibri"/>
                <a:cs typeface="Calibri"/>
                <a:sym typeface="Calibri"/>
              </a:rPr>
              <a:t>Las reuniones de grupos focales funcionan muy bien para grupos de hasta 10 -15 participantes, de modo que permitan un análisis en profundidad del tema en cuestión.</a:t>
            </a:r>
          </a:p>
          <a:p>
            <a:pPr marL="12700" marR="133350" lvl="0" algn="just">
              <a:lnSpc>
                <a:spcPct val="116799"/>
              </a:lnSpc>
              <a:buClr>
                <a:schemeClr val="dk1"/>
              </a:buClr>
              <a:buSzPts val="2000"/>
            </a:pPr>
            <a:endParaRPr lang="es-ES" sz="1700" dirty="0">
              <a:solidFill>
                <a:schemeClr val="dk1"/>
              </a:solidFill>
              <a:latin typeface="Calibri"/>
              <a:ea typeface="Calibri"/>
              <a:cs typeface="Calibri"/>
              <a:sym typeface="Calibri"/>
            </a:endParaRPr>
          </a:p>
          <a:p>
            <a:pPr marL="12700" marR="133350" lvl="0" algn="just">
              <a:lnSpc>
                <a:spcPct val="116799"/>
              </a:lnSpc>
              <a:buClr>
                <a:schemeClr val="dk1"/>
              </a:buClr>
              <a:buSzPts val="2000"/>
            </a:pPr>
            <a:r>
              <a:rPr lang="es-ES" sz="1700" dirty="0" smtClean="0">
                <a:solidFill>
                  <a:schemeClr val="dk1"/>
                </a:solidFill>
                <a:latin typeface="Calibri"/>
                <a:ea typeface="Calibri"/>
                <a:cs typeface="Calibri"/>
                <a:sym typeface="Calibri"/>
              </a:rPr>
              <a:t>Las/os </a:t>
            </a:r>
            <a:r>
              <a:rPr lang="es-ES" sz="1700" dirty="0">
                <a:solidFill>
                  <a:schemeClr val="dk1"/>
                </a:solidFill>
                <a:latin typeface="Calibri"/>
                <a:ea typeface="Calibri"/>
                <a:cs typeface="Calibri"/>
                <a:sym typeface="Calibri"/>
              </a:rPr>
              <a:t>participantes son </a:t>
            </a:r>
            <a:r>
              <a:rPr lang="es-ES" sz="1700" dirty="0" smtClean="0">
                <a:solidFill>
                  <a:schemeClr val="dk1"/>
                </a:solidFill>
                <a:latin typeface="Calibri"/>
                <a:ea typeface="Calibri"/>
                <a:cs typeface="Calibri"/>
                <a:sym typeface="Calibri"/>
              </a:rPr>
              <a:t>expertas/os </a:t>
            </a:r>
            <a:r>
              <a:rPr lang="es-ES" sz="1700" dirty="0">
                <a:solidFill>
                  <a:schemeClr val="dk1"/>
                </a:solidFill>
                <a:latin typeface="Calibri"/>
                <a:ea typeface="Calibri"/>
                <a:cs typeface="Calibri"/>
                <a:sym typeface="Calibri"/>
              </a:rPr>
              <a:t>en el tema debatido y se aconseja que también el facilitador posea cierto grado de competencia. </a:t>
            </a:r>
          </a:p>
          <a:p>
            <a:pPr marL="12700" marR="133350" lvl="0" algn="just">
              <a:lnSpc>
                <a:spcPct val="116799"/>
              </a:lnSpc>
              <a:buClr>
                <a:schemeClr val="dk1"/>
              </a:buClr>
              <a:buSzPts val="2000"/>
            </a:pPr>
            <a:r>
              <a:rPr lang="es-ES" sz="1700" dirty="0">
                <a:solidFill>
                  <a:schemeClr val="dk1"/>
                </a:solidFill>
                <a:latin typeface="Calibri"/>
                <a:ea typeface="Calibri"/>
                <a:cs typeface="Calibri"/>
                <a:sym typeface="Calibri"/>
              </a:rPr>
              <a:t>A diferencia del </a:t>
            </a:r>
            <a:r>
              <a:rPr lang="es-ES" sz="1700" dirty="0" err="1" smtClean="0">
                <a:solidFill>
                  <a:schemeClr val="dk1"/>
                </a:solidFill>
                <a:latin typeface="Calibri"/>
                <a:ea typeface="Calibri"/>
                <a:cs typeface="Calibri"/>
                <a:sym typeface="Calibri"/>
              </a:rPr>
              <a:t>World</a:t>
            </a:r>
            <a:r>
              <a:rPr lang="es-ES" sz="1700" dirty="0" smtClean="0">
                <a:solidFill>
                  <a:schemeClr val="dk1"/>
                </a:solidFill>
                <a:latin typeface="Calibri"/>
                <a:ea typeface="Calibri"/>
                <a:cs typeface="Calibri"/>
                <a:sym typeface="Calibri"/>
              </a:rPr>
              <a:t> </a:t>
            </a:r>
            <a:r>
              <a:rPr lang="es-ES" sz="1700" dirty="0" err="1" smtClean="0">
                <a:solidFill>
                  <a:schemeClr val="dk1"/>
                </a:solidFill>
                <a:latin typeface="Calibri"/>
                <a:ea typeface="Calibri"/>
                <a:cs typeface="Calibri"/>
                <a:sym typeface="Calibri"/>
              </a:rPr>
              <a:t>Cafe</a:t>
            </a:r>
            <a:r>
              <a:rPr lang="es-ES" sz="1700" dirty="0" smtClean="0">
                <a:solidFill>
                  <a:schemeClr val="dk1"/>
                </a:solidFill>
                <a:latin typeface="Calibri"/>
                <a:ea typeface="Calibri"/>
                <a:cs typeface="Calibri"/>
                <a:sym typeface="Calibri"/>
              </a:rPr>
              <a:t>, </a:t>
            </a:r>
            <a:r>
              <a:rPr lang="es-ES" sz="1700" dirty="0">
                <a:solidFill>
                  <a:schemeClr val="dk1"/>
                </a:solidFill>
                <a:latin typeface="Calibri"/>
                <a:ea typeface="Calibri"/>
                <a:cs typeface="Calibri"/>
                <a:sym typeface="Calibri"/>
              </a:rPr>
              <a:t>durante un grupo focal las partes interesadas actúan en función de su papel y de sus conocimientos reales, ya que la información que comparten debe contrastarse con los recursos reales y la viabilidad. </a:t>
            </a:r>
            <a:endParaRPr sz="1100"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2ee6875a22_0_9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065" marR="5080" lvl="0" indent="0" algn="ctr" rtl="0">
              <a:lnSpc>
                <a:spcPct val="119574"/>
              </a:lnSpc>
              <a:spcBef>
                <a:spcPts val="0"/>
              </a:spcBef>
              <a:spcAft>
                <a:spcPts val="0"/>
              </a:spcAft>
              <a:buClr>
                <a:schemeClr val="dk1"/>
              </a:buClr>
              <a:buSzPct val="100000"/>
              <a:buFont typeface="Arial"/>
              <a:buNone/>
            </a:pPr>
            <a:r>
              <a:rPr lang="es-ES" sz="4700" b="1" dirty="0" smtClean="0">
                <a:solidFill>
                  <a:srgbClr val="0C45A6"/>
                </a:solidFill>
                <a:latin typeface="Tahoma"/>
                <a:ea typeface="Tahoma"/>
                <a:cs typeface="Tahoma"/>
                <a:sym typeface="Tahoma"/>
              </a:rPr>
              <a:t>EJEMPLOS DE DIÁLOGO</a:t>
            </a:r>
            <a:endParaRPr dirty="0"/>
          </a:p>
        </p:txBody>
      </p:sp>
      <p:sp>
        <p:nvSpPr>
          <p:cNvPr id="234" name="Google Shape;234;g12ee6875a22_0_98"/>
          <p:cNvSpPr txBox="1">
            <a:spLocks noGrp="1"/>
          </p:cNvSpPr>
          <p:nvPr>
            <p:ph type="body" idx="1"/>
          </p:nvPr>
        </p:nvSpPr>
        <p:spPr>
          <a:xfrm>
            <a:off x="3257250" y="3932400"/>
            <a:ext cx="8096700" cy="2244300"/>
          </a:xfrm>
          <a:prstGeom prst="rect">
            <a:avLst/>
          </a:prstGeom>
        </p:spPr>
        <p:txBody>
          <a:bodyPr spcFirstLastPara="1" wrap="square" lIns="91425" tIns="45700" rIns="91425" bIns="45700" anchor="t" anchorCtr="0">
            <a:noAutofit/>
          </a:bodyPr>
          <a:lstStyle/>
          <a:p>
            <a:pPr marL="90170" lvl="0" indent="-90170" algn="ctr">
              <a:lnSpc>
                <a:spcPct val="80000"/>
              </a:lnSpc>
              <a:spcBef>
                <a:spcPts val="0"/>
              </a:spcBef>
              <a:buNone/>
            </a:pPr>
            <a:r>
              <a:rPr lang="es-ES" sz="2200" dirty="0"/>
              <a:t>Social y</a:t>
            </a:r>
          </a:p>
          <a:p>
            <a:pPr marL="90170" lvl="0" indent="-90170" algn="ctr">
              <a:lnSpc>
                <a:spcPct val="80000"/>
              </a:lnSpc>
              <a:spcBef>
                <a:spcPts val="0"/>
              </a:spcBef>
              <a:buNone/>
            </a:pPr>
            <a:r>
              <a:rPr lang="es-ES" sz="2200" dirty="0"/>
              <a:t>Cultural</a:t>
            </a:r>
          </a:p>
          <a:p>
            <a:pPr marL="90170" lvl="0" indent="-90170" algn="ctr">
              <a:lnSpc>
                <a:spcPct val="80000"/>
              </a:lnSpc>
              <a:spcBef>
                <a:spcPts val="0"/>
              </a:spcBef>
              <a:buNone/>
            </a:pPr>
            <a:r>
              <a:rPr lang="es-ES" sz="2200" dirty="0"/>
              <a:t>Eventos para</a:t>
            </a:r>
          </a:p>
          <a:p>
            <a:pPr marL="90170" lvl="0" indent="-90170" algn="ctr">
              <a:lnSpc>
                <a:spcPct val="80000"/>
              </a:lnSpc>
              <a:spcBef>
                <a:spcPts val="0"/>
              </a:spcBef>
              <a:buNone/>
            </a:pPr>
            <a:r>
              <a:rPr lang="es-ES" sz="2200" dirty="0"/>
              <a:t>crear un </a:t>
            </a:r>
          </a:p>
          <a:p>
            <a:pPr marL="90170" lvl="0" indent="-90170" algn="ctr">
              <a:lnSpc>
                <a:spcPct val="80000"/>
              </a:lnSpc>
              <a:spcBef>
                <a:spcPts val="0"/>
              </a:spcBef>
              <a:buNone/>
            </a:pPr>
            <a:r>
              <a:rPr lang="es-ES" sz="2200" dirty="0"/>
              <a:t>sentido de</a:t>
            </a:r>
          </a:p>
          <a:p>
            <a:pPr marL="90170" lvl="0" indent="-90170" algn="ctr">
              <a:lnSpc>
                <a:spcPct val="80000"/>
              </a:lnSpc>
              <a:spcBef>
                <a:spcPts val="0"/>
              </a:spcBef>
              <a:buNone/>
            </a:pPr>
            <a:r>
              <a:rPr lang="es-ES" sz="2200" dirty="0"/>
              <a:t>Comunidad</a:t>
            </a:r>
          </a:p>
          <a:p>
            <a:pPr marL="90170" lvl="0" indent="-90170" algn="ctr">
              <a:lnSpc>
                <a:spcPct val="80000"/>
              </a:lnSpc>
              <a:spcBef>
                <a:spcPts val="0"/>
              </a:spcBef>
              <a:buNone/>
            </a:pPr>
            <a:r>
              <a:rPr lang="es-ES" sz="2200" dirty="0"/>
              <a:t>y mantener la</a:t>
            </a:r>
          </a:p>
          <a:p>
            <a:pPr marL="90170" lvl="0" indent="-90170" algn="ctr">
              <a:lnSpc>
                <a:spcPct val="80000"/>
              </a:lnSpc>
              <a:spcBef>
                <a:spcPts val="0"/>
              </a:spcBef>
              <a:buNone/>
            </a:pPr>
            <a:r>
              <a:rPr lang="es-ES" sz="2200" dirty="0"/>
              <a:t>Motivación</a:t>
            </a:r>
          </a:p>
          <a:p>
            <a:pPr marL="90170" lvl="0" indent="-90170" algn="ctr">
              <a:lnSpc>
                <a:spcPct val="80000"/>
              </a:lnSpc>
              <a:spcBef>
                <a:spcPts val="0"/>
              </a:spcBef>
              <a:buNone/>
            </a:pPr>
            <a:r>
              <a:rPr lang="es-ES" sz="2200" dirty="0"/>
              <a:t>alta</a:t>
            </a:r>
            <a:endParaRPr sz="3200" dirty="0"/>
          </a:p>
        </p:txBody>
      </p:sp>
      <p:pic>
        <p:nvPicPr>
          <p:cNvPr id="235" name="Google Shape;235;g12ee6875a22_0_98" descr="Immagine che contiene testo&#10;&#10;Descrizione generata automaticamente"/>
          <p:cNvPicPr preferRelativeResize="0"/>
          <p:nvPr/>
        </p:nvPicPr>
        <p:blipFill rotWithShape="1">
          <a:blip r:embed="rId3">
            <a:alphaModFix/>
          </a:blip>
          <a:srcRect/>
          <a:stretch/>
        </p:blipFill>
        <p:spPr>
          <a:xfrm>
            <a:off x="538024" y="1895125"/>
            <a:ext cx="8096700" cy="17039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ee6875a22_0_10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5450"/>
              <a:buFont typeface="Arial"/>
              <a:buNone/>
            </a:pPr>
            <a:r>
              <a:rPr lang="en-US" sz="4500" b="1" dirty="0" smtClean="0"/>
              <a:t>NIVEL </a:t>
            </a:r>
            <a:r>
              <a:rPr lang="en-US" sz="4500" b="1" dirty="0"/>
              <a:t>4: </a:t>
            </a:r>
            <a:r>
              <a:rPr lang="en-US" sz="4500" b="1" dirty="0" smtClean="0"/>
              <a:t>COLABORACIÓN/PARTENARIADO</a:t>
            </a:r>
            <a:endParaRPr sz="4500" b="1" dirty="0"/>
          </a:p>
        </p:txBody>
      </p:sp>
      <p:sp>
        <p:nvSpPr>
          <p:cNvPr id="241" name="Google Shape;241;g12ee6875a22_0_103"/>
          <p:cNvSpPr txBox="1">
            <a:spLocks noGrp="1"/>
          </p:cNvSpPr>
          <p:nvPr>
            <p:ph type="body" idx="1"/>
          </p:nvPr>
        </p:nvSpPr>
        <p:spPr>
          <a:xfrm>
            <a:off x="838200" y="1588725"/>
            <a:ext cx="10515600" cy="4351200"/>
          </a:xfrm>
          <a:prstGeom prst="rect">
            <a:avLst/>
          </a:prstGeom>
        </p:spPr>
        <p:txBody>
          <a:bodyPr spcFirstLastPara="1" wrap="square" lIns="91425" tIns="45700" rIns="91425" bIns="45700" anchor="t" anchorCtr="0">
            <a:normAutofit lnSpcReduction="10000"/>
          </a:bodyPr>
          <a:lstStyle/>
          <a:p>
            <a:pPr marL="40640" marR="33655" lvl="0" indent="0" algn="ctr">
              <a:lnSpc>
                <a:spcPct val="116500"/>
              </a:lnSpc>
              <a:spcBef>
                <a:spcPts val="0"/>
              </a:spcBef>
              <a:buSzPts val="2000"/>
              <a:buNone/>
            </a:pPr>
            <a:r>
              <a:rPr lang="es-ES" sz="2000" dirty="0">
                <a:latin typeface="Tahoma"/>
                <a:ea typeface="Tahoma"/>
                <a:cs typeface="Tahoma"/>
                <a:sym typeface="Tahoma"/>
              </a:rPr>
              <a:t>La </a:t>
            </a:r>
            <a:r>
              <a:rPr lang="es-ES" sz="2000" dirty="0" smtClean="0">
                <a:latin typeface="Tahoma"/>
                <a:ea typeface="Tahoma"/>
                <a:cs typeface="Tahoma"/>
                <a:sym typeface="Tahoma"/>
              </a:rPr>
              <a:t>colaboración/asociación </a:t>
            </a:r>
            <a:r>
              <a:rPr lang="es-ES" sz="2000" dirty="0">
                <a:latin typeface="Tahoma"/>
                <a:ea typeface="Tahoma"/>
                <a:cs typeface="Tahoma"/>
                <a:sym typeface="Tahoma"/>
              </a:rPr>
              <a:t>es una forma de colaboración muy integrada entre la sociedad civil y las autoridades locales,</a:t>
            </a:r>
          </a:p>
          <a:p>
            <a:pPr marL="40640" marR="33655" lvl="0" indent="0" algn="ctr">
              <a:lnSpc>
                <a:spcPct val="116500"/>
              </a:lnSpc>
              <a:spcBef>
                <a:spcPts val="0"/>
              </a:spcBef>
              <a:buSzPts val="2000"/>
              <a:buNone/>
            </a:pPr>
            <a:r>
              <a:rPr lang="es-ES" sz="2000" dirty="0">
                <a:latin typeface="Tahoma"/>
                <a:ea typeface="Tahoma"/>
                <a:cs typeface="Tahoma"/>
                <a:sym typeface="Tahoma"/>
              </a:rPr>
              <a:t>que prevé un recorrido compartido desde la identificación del problema hasta su formulación y aplicación.</a:t>
            </a:r>
          </a:p>
          <a:p>
            <a:pPr marL="40640" marR="33655" lvl="0" indent="0" algn="ctr">
              <a:lnSpc>
                <a:spcPct val="116500"/>
              </a:lnSpc>
              <a:spcBef>
                <a:spcPts val="0"/>
              </a:spcBef>
              <a:buSzPts val="2000"/>
              <a:buNone/>
            </a:pPr>
            <a:r>
              <a:rPr lang="es-ES" sz="2000" dirty="0">
                <a:latin typeface="Tahoma"/>
                <a:ea typeface="Tahoma"/>
                <a:cs typeface="Tahoma"/>
                <a:sym typeface="Tahoma"/>
              </a:rPr>
              <a:t>Sitúa a </a:t>
            </a:r>
            <a:r>
              <a:rPr lang="es-ES" sz="2000" dirty="0" smtClean="0">
                <a:latin typeface="Tahoma"/>
                <a:ea typeface="Tahoma"/>
                <a:cs typeface="Tahoma"/>
                <a:sym typeface="Tahoma"/>
              </a:rPr>
              <a:t>las/os ciudadanas/os </a:t>
            </a:r>
            <a:r>
              <a:rPr lang="es-ES" sz="2000" dirty="0">
                <a:latin typeface="Tahoma"/>
                <a:ea typeface="Tahoma"/>
                <a:cs typeface="Tahoma"/>
                <a:sym typeface="Tahoma"/>
              </a:rPr>
              <a:t>al mismo nivel de responsabilidad que las autoridades locales o los comités de decisión.</a:t>
            </a:r>
          </a:p>
          <a:p>
            <a:pPr marL="40640" marR="33655" lvl="0" indent="0" algn="ctr">
              <a:lnSpc>
                <a:spcPct val="116500"/>
              </a:lnSpc>
              <a:spcBef>
                <a:spcPts val="0"/>
              </a:spcBef>
              <a:buSzPts val="2000"/>
              <a:buNone/>
            </a:pPr>
            <a:endParaRPr lang="es-ES" sz="2000" dirty="0">
              <a:latin typeface="Tahoma"/>
              <a:ea typeface="Tahoma"/>
              <a:cs typeface="Tahoma"/>
              <a:sym typeface="Tahoma"/>
            </a:endParaRPr>
          </a:p>
          <a:p>
            <a:pPr marL="40640" marR="33655" lvl="0" indent="0" algn="ctr">
              <a:lnSpc>
                <a:spcPct val="116500"/>
              </a:lnSpc>
              <a:spcBef>
                <a:spcPts val="0"/>
              </a:spcBef>
              <a:buSzPts val="2000"/>
              <a:buNone/>
            </a:pPr>
            <a:r>
              <a:rPr lang="es-ES" sz="2000" dirty="0">
                <a:latin typeface="Tahoma"/>
                <a:ea typeface="Tahoma"/>
                <a:cs typeface="Tahoma"/>
                <a:sym typeface="Tahoma"/>
              </a:rPr>
              <a:t>Las asociaciones representan una forma estable de colaboración entre las autoridades locales y una organización de la sociedad civil (una asociación o un grupo de asociaciones).</a:t>
            </a:r>
          </a:p>
          <a:p>
            <a:pPr marL="40640" marR="33655" lvl="0" indent="0" algn="ctr">
              <a:lnSpc>
                <a:spcPct val="116500"/>
              </a:lnSpc>
              <a:spcBef>
                <a:spcPts val="0"/>
              </a:spcBef>
              <a:buSzPts val="2000"/>
              <a:buNone/>
            </a:pPr>
            <a:r>
              <a:rPr lang="es-ES" sz="2000" dirty="0">
                <a:latin typeface="Tahoma"/>
                <a:ea typeface="Tahoma"/>
                <a:cs typeface="Tahoma"/>
                <a:sym typeface="Tahoma"/>
              </a:rPr>
              <a:t>Pueden ser validadas por un acuerdo o por el reconocimiento del municipio y suelen ser temáticas. El vínculo entre los dos actores es permanente y tiene como objetivo encontrar soluciones conjuntamente.</a:t>
            </a:r>
            <a:endParaRPr lang="es-ES" sz="2000" dirty="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2ee6875a22_0_10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700" lvl="0" algn="ctr">
              <a:lnSpc>
                <a:spcPct val="100000"/>
              </a:lnSpc>
              <a:buSzPct val="31111"/>
            </a:pPr>
            <a:r>
              <a:rPr lang="en-US" sz="4500" b="1" dirty="0" smtClean="0">
                <a:solidFill>
                  <a:srgbClr val="292420"/>
                </a:solidFill>
              </a:rPr>
              <a:t>EMPODERAMIENTO VECINAL</a:t>
            </a:r>
            <a:br>
              <a:rPr lang="en-US" sz="4500" b="1" dirty="0" smtClean="0">
                <a:solidFill>
                  <a:srgbClr val="292420"/>
                </a:solidFill>
              </a:rPr>
            </a:br>
            <a:r>
              <a:rPr lang="es-ES" sz="2672" dirty="0">
                <a:solidFill>
                  <a:srgbClr val="292420"/>
                </a:solidFill>
              </a:rPr>
              <a:t>Reactivación de las Juntas Vecinales estimulando la participación y las nuevas ideas</a:t>
            </a:r>
            <a:endParaRPr sz="3722" dirty="0"/>
          </a:p>
        </p:txBody>
      </p:sp>
      <p:sp>
        <p:nvSpPr>
          <p:cNvPr id="247" name="Google Shape;247;g12ee6875a22_0_108"/>
          <p:cNvSpPr txBox="1">
            <a:spLocks noGrp="1"/>
          </p:cNvSpPr>
          <p:nvPr>
            <p:ph type="body" idx="1"/>
          </p:nvPr>
        </p:nvSpPr>
        <p:spPr>
          <a:xfrm>
            <a:off x="838200" y="2003300"/>
            <a:ext cx="10515600" cy="4351200"/>
          </a:xfrm>
          <a:prstGeom prst="rect">
            <a:avLst/>
          </a:prstGeom>
        </p:spPr>
        <p:txBody>
          <a:bodyPr spcFirstLastPara="1" wrap="square" lIns="91425" tIns="45700" rIns="91425" bIns="45700" anchor="t" anchorCtr="0">
            <a:normAutofit/>
          </a:bodyPr>
          <a:lstStyle/>
          <a:p>
            <a:pPr marL="173355" marR="5080" lvl="0" indent="0" algn="just">
              <a:lnSpc>
                <a:spcPct val="115599"/>
              </a:lnSpc>
              <a:spcBef>
                <a:spcPts val="0"/>
              </a:spcBef>
              <a:buSzPts val="2400"/>
              <a:buNone/>
            </a:pPr>
            <a:r>
              <a:rPr lang="es-ES" sz="2400" dirty="0">
                <a:latin typeface="Tahoma"/>
                <a:ea typeface="Tahoma"/>
                <a:cs typeface="Tahoma"/>
                <a:sym typeface="Tahoma"/>
              </a:rPr>
              <a:t>Estructuras permanentes, que sirven de punto de contacto entre l</a:t>
            </a:r>
            <a:r>
              <a:rPr lang="es-ES" sz="2400" dirty="0" smtClean="0">
                <a:latin typeface="Tahoma"/>
                <a:ea typeface="Tahoma"/>
                <a:cs typeface="Tahoma"/>
                <a:sym typeface="Tahoma"/>
              </a:rPr>
              <a:t>as/os ciudadanas/os </a:t>
            </a:r>
            <a:r>
              <a:rPr lang="es-ES" sz="2400" dirty="0">
                <a:latin typeface="Tahoma"/>
                <a:ea typeface="Tahoma"/>
                <a:cs typeface="Tahoma"/>
                <a:sym typeface="Tahoma"/>
              </a:rPr>
              <a:t>y el ayuntamiento. No tienen poder legislativo, pero sí poder ejecutivo a nivel de barrio. </a:t>
            </a:r>
          </a:p>
          <a:p>
            <a:pPr marL="173355" marR="5080" lvl="0" indent="0" algn="just">
              <a:lnSpc>
                <a:spcPct val="115599"/>
              </a:lnSpc>
              <a:spcBef>
                <a:spcPts val="0"/>
              </a:spcBef>
              <a:buSzPts val="2400"/>
              <a:buNone/>
            </a:pPr>
            <a:r>
              <a:rPr lang="es-ES" sz="2400" dirty="0">
                <a:latin typeface="Tahoma"/>
                <a:ea typeface="Tahoma"/>
                <a:cs typeface="Tahoma"/>
                <a:sym typeface="Tahoma"/>
              </a:rPr>
              <a:t>En función de la normativa municipal, la </a:t>
            </a:r>
            <a:r>
              <a:rPr lang="es-ES" sz="2400" dirty="0" smtClean="0">
                <a:latin typeface="Tahoma"/>
                <a:ea typeface="Tahoma"/>
                <a:cs typeface="Tahoma"/>
                <a:sym typeface="Tahoma"/>
              </a:rPr>
              <a:t>administración local </a:t>
            </a:r>
            <a:r>
              <a:rPr lang="es-ES" sz="2400" dirty="0">
                <a:latin typeface="Tahoma"/>
                <a:ea typeface="Tahoma"/>
                <a:cs typeface="Tahoma"/>
                <a:sym typeface="Tahoma"/>
              </a:rPr>
              <a:t>les delega la gestión de servicios específicos para el barrio, con un presupuesto dedicado. </a:t>
            </a:r>
          </a:p>
          <a:p>
            <a:pPr marL="173355" marR="5080" lvl="0" indent="0" algn="just">
              <a:lnSpc>
                <a:spcPct val="115599"/>
              </a:lnSpc>
              <a:spcBef>
                <a:spcPts val="0"/>
              </a:spcBef>
              <a:buSzPts val="2400"/>
              <a:buNone/>
            </a:pPr>
            <a:r>
              <a:rPr lang="es-ES" sz="2400" dirty="0">
                <a:latin typeface="Tahoma"/>
                <a:ea typeface="Tahoma"/>
                <a:cs typeface="Tahoma"/>
                <a:sym typeface="Tahoma"/>
              </a:rPr>
              <a:t>La junta de </a:t>
            </a:r>
            <a:r>
              <a:rPr lang="es-ES" sz="2400" dirty="0" smtClean="0">
                <a:latin typeface="Tahoma"/>
                <a:ea typeface="Tahoma"/>
                <a:cs typeface="Tahoma"/>
                <a:sym typeface="Tahoma"/>
              </a:rPr>
              <a:t>vecinas/os </a:t>
            </a:r>
            <a:r>
              <a:rPr lang="es-ES" sz="2400" dirty="0">
                <a:latin typeface="Tahoma"/>
                <a:ea typeface="Tahoma"/>
                <a:cs typeface="Tahoma"/>
                <a:sym typeface="Tahoma"/>
              </a:rPr>
              <a:t>puede ser elegida por los ciudadanos del barrio al que pertenecen.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2ee6875a22_0_113"/>
          <p:cNvSpPr txBox="1">
            <a:spLocks noGrp="1"/>
          </p:cNvSpPr>
          <p:nvPr>
            <p:ph type="title"/>
          </p:nvPr>
        </p:nvSpPr>
        <p:spPr>
          <a:xfrm>
            <a:off x="838200" y="1194250"/>
            <a:ext cx="10515600" cy="3721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s-ES" sz="7277" dirty="0" smtClean="0"/>
              <a:t>Gracias!</a:t>
            </a:r>
            <a:endParaRPr sz="7277" dirty="0"/>
          </a:p>
          <a:p>
            <a:pPr marL="0" lvl="0" indent="0" algn="l" rtl="0">
              <a:spcBef>
                <a:spcPts val="0"/>
              </a:spcBef>
              <a:spcAft>
                <a:spcPts val="0"/>
              </a:spcAft>
              <a:buNone/>
            </a:pPr>
            <a:endParaRPr dirty="0"/>
          </a:p>
          <a:p>
            <a:pPr marL="0" lvl="0" indent="0" algn="ctr" rtl="0">
              <a:spcBef>
                <a:spcPts val="0"/>
              </a:spcBef>
              <a:spcAft>
                <a:spcPts val="0"/>
              </a:spcAft>
              <a:buNone/>
            </a:pPr>
            <a:r>
              <a:rPr lang="en-US" dirty="0" smtClean="0"/>
              <a:t>Para </a:t>
            </a:r>
            <a:r>
              <a:rPr lang="en-US" dirty="0" err="1" smtClean="0"/>
              <a:t>más</a:t>
            </a:r>
            <a:r>
              <a:rPr lang="en-US" dirty="0" smtClean="0"/>
              <a:t> </a:t>
            </a:r>
            <a:r>
              <a:rPr lang="en-US" dirty="0" err="1" smtClean="0"/>
              <a:t>información</a:t>
            </a:r>
            <a:r>
              <a:rPr lang="en-US" dirty="0" smtClean="0"/>
              <a:t>: </a:t>
            </a:r>
            <a:endParaRPr dirty="0"/>
          </a:p>
          <a:p>
            <a:pPr marL="0" lvl="0" indent="0" algn="ctr" rtl="0">
              <a:spcBef>
                <a:spcPts val="0"/>
              </a:spcBef>
              <a:spcAft>
                <a:spcPts val="0"/>
              </a:spcAft>
              <a:buNone/>
            </a:pPr>
            <a:r>
              <a:rPr lang="en-US" u="sng" dirty="0">
                <a:solidFill>
                  <a:schemeClr val="hlink"/>
                </a:solidFill>
                <a:hlinkClick r:id="rId3"/>
              </a:rPr>
              <a:t>anna.ditta@alda-europe.eu</a:t>
            </a:r>
            <a:endParaRPr dirty="0"/>
          </a:p>
          <a:p>
            <a:pPr marL="0" lvl="0" indent="0" algn="ctr" rtl="0">
              <a:spcBef>
                <a:spcPts val="0"/>
              </a:spcBef>
              <a:spcAft>
                <a:spcPts val="0"/>
              </a:spcAft>
              <a:buNone/>
            </a:pPr>
            <a:r>
              <a:rPr lang="en-US" dirty="0"/>
              <a:t>alda-europe.eu</a:t>
            </a:r>
            <a:endParaRPr dirty="0"/>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ee6875a22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12700" lvl="0" indent="0" algn="ctr" rtl="0">
              <a:lnSpc>
                <a:spcPct val="100000"/>
              </a:lnSpc>
              <a:spcBef>
                <a:spcPts val="0"/>
              </a:spcBef>
              <a:spcAft>
                <a:spcPts val="0"/>
              </a:spcAft>
              <a:buClr>
                <a:schemeClr val="dk1"/>
              </a:buClr>
              <a:buSzPts val="990"/>
              <a:buFont typeface="Arial"/>
              <a:buNone/>
            </a:pPr>
            <a:r>
              <a:rPr lang="es-ES" sz="4505" b="1" dirty="0" smtClean="0"/>
              <a:t>DEMOCRACIA PARTICIPATIVA</a:t>
            </a:r>
            <a:endParaRPr sz="4505" dirty="0"/>
          </a:p>
          <a:p>
            <a:pPr marL="0" lvl="0" indent="0" algn="l" rtl="0">
              <a:spcBef>
                <a:spcPts val="0"/>
              </a:spcBef>
              <a:spcAft>
                <a:spcPts val="0"/>
              </a:spcAft>
              <a:buSzPts val="990"/>
              <a:buNone/>
            </a:pPr>
            <a:endParaRPr sz="3959" dirty="0"/>
          </a:p>
        </p:txBody>
      </p:sp>
      <p:sp>
        <p:nvSpPr>
          <p:cNvPr id="119" name="Google Shape;119;g12ee6875a22_0_5"/>
          <p:cNvSpPr txBox="1">
            <a:spLocks noGrp="1"/>
          </p:cNvSpPr>
          <p:nvPr>
            <p:ph type="body" idx="1"/>
          </p:nvPr>
        </p:nvSpPr>
        <p:spPr>
          <a:xfrm>
            <a:off x="838200" y="1553200"/>
            <a:ext cx="10515600" cy="43512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400"/>
              <a:buFont typeface="Arial"/>
              <a:buNone/>
            </a:pPr>
            <a:r>
              <a:rPr lang="es-ES" sz="2400" dirty="0" smtClean="0"/>
              <a:t>La </a:t>
            </a:r>
            <a:r>
              <a:rPr lang="es-ES" sz="2400" dirty="0"/>
              <a:t>democracia participativa se basa en</a:t>
            </a:r>
          </a:p>
          <a:p>
            <a:pPr marL="0" lvl="0" indent="0" algn="ctr">
              <a:lnSpc>
                <a:spcPct val="100000"/>
              </a:lnSpc>
              <a:spcBef>
                <a:spcPts val="520"/>
              </a:spcBef>
              <a:buSzPts val="1400"/>
              <a:buNone/>
            </a:pPr>
            <a:r>
              <a:rPr lang="es-ES" sz="2400" dirty="0"/>
              <a:t>el derecho </a:t>
            </a:r>
            <a:r>
              <a:rPr lang="es-ES" sz="2400" dirty="0" smtClean="0"/>
              <a:t>a</a:t>
            </a:r>
            <a:endParaRPr sz="2400" dirty="0"/>
          </a:p>
          <a:p>
            <a:pPr marL="0" lvl="0" indent="0" algn="ctr">
              <a:lnSpc>
                <a:spcPct val="100000"/>
              </a:lnSpc>
              <a:spcBef>
                <a:spcPts val="520"/>
              </a:spcBef>
              <a:buSzPts val="1400"/>
              <a:buNone/>
            </a:pPr>
            <a:r>
              <a:rPr lang="es-ES" sz="2400" b="1" dirty="0"/>
              <a:t>determinar o influir en el ejercicio de los poderes y responsabilidades de la autoridad pública</a:t>
            </a:r>
            <a:r>
              <a:rPr lang="en-US" sz="2400" dirty="0" smtClean="0"/>
              <a:t>.</a:t>
            </a:r>
            <a:endParaRPr sz="2400" dirty="0"/>
          </a:p>
          <a:p>
            <a:pPr marL="0" lvl="0" indent="0" algn="l" rtl="0">
              <a:lnSpc>
                <a:spcPct val="100000"/>
              </a:lnSpc>
              <a:spcBef>
                <a:spcPts val="20"/>
              </a:spcBef>
              <a:spcAft>
                <a:spcPts val="0"/>
              </a:spcAft>
              <a:buClr>
                <a:schemeClr val="dk1"/>
              </a:buClr>
              <a:buSzPts val="1400"/>
              <a:buFont typeface="Arial"/>
              <a:buNone/>
            </a:pPr>
            <a:endParaRPr sz="2400" dirty="0"/>
          </a:p>
          <a:p>
            <a:pPr marL="0" lvl="0" indent="0" algn="ctr">
              <a:lnSpc>
                <a:spcPct val="100000"/>
              </a:lnSpc>
              <a:spcBef>
                <a:spcPts val="0"/>
              </a:spcBef>
              <a:buSzPts val="1400"/>
              <a:buNone/>
            </a:pPr>
            <a:r>
              <a:rPr lang="es-ES" sz="2400" dirty="0" smtClean="0"/>
              <a:t>Esto contribuye </a:t>
            </a:r>
            <a:r>
              <a:rPr lang="es-ES" sz="2400" dirty="0"/>
              <a:t>a </a:t>
            </a:r>
            <a:r>
              <a:rPr lang="es-ES" sz="2400" b="1" dirty="0"/>
              <a:t>la democracia representativa </a:t>
            </a:r>
            <a:r>
              <a:rPr lang="es-ES" sz="2400" dirty="0"/>
              <a:t>y </a:t>
            </a:r>
            <a:r>
              <a:rPr lang="es-ES" sz="2400" b="1" dirty="0" smtClean="0"/>
              <a:t>directa</a:t>
            </a:r>
          </a:p>
          <a:p>
            <a:pPr marL="0" lvl="0" indent="0" algn="ctr">
              <a:lnSpc>
                <a:spcPct val="100000"/>
              </a:lnSpc>
              <a:spcBef>
                <a:spcPts val="0"/>
              </a:spcBef>
              <a:buSzPts val="1400"/>
              <a:buNone/>
            </a:pPr>
            <a:endParaRPr sz="2400" dirty="0"/>
          </a:p>
          <a:p>
            <a:pPr marL="0" marR="76200" lvl="0" indent="0" algn="ctr">
              <a:lnSpc>
                <a:spcPct val="100000"/>
              </a:lnSpc>
              <a:spcBef>
                <a:spcPts val="0"/>
              </a:spcBef>
              <a:buSzPts val="1400"/>
              <a:buNone/>
            </a:pPr>
            <a:r>
              <a:rPr lang="es-ES" sz="2400" dirty="0"/>
              <a:t>La participación de </a:t>
            </a:r>
            <a:r>
              <a:rPr lang="es-ES" sz="2400" dirty="0" smtClean="0"/>
              <a:t>las/os ciudadanas/os </a:t>
            </a:r>
            <a:r>
              <a:rPr lang="es-ES" sz="2400" dirty="0"/>
              <a:t>está en el centro de la idea de democracia. La democracia efectiva depende de que </a:t>
            </a:r>
            <a:r>
              <a:rPr lang="es-ES" sz="2400" dirty="0" smtClean="0"/>
              <a:t>las/os </a:t>
            </a:r>
            <a:r>
              <a:rPr lang="es-ES" sz="2400" dirty="0"/>
              <a:t>ciudadanos tengan voz y sean </a:t>
            </a:r>
            <a:r>
              <a:rPr lang="es-ES" sz="2400" dirty="0" smtClean="0"/>
              <a:t>escuchadas/os</a:t>
            </a:r>
            <a:r>
              <a:rPr lang="en-US" sz="2400" dirty="0" smtClean="0"/>
              <a:t>.</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ee6875a22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algn="ctr">
              <a:lnSpc>
                <a:spcPct val="100000"/>
              </a:lnSpc>
              <a:buSzPct val="28000"/>
            </a:pPr>
            <a:r>
              <a:rPr lang="es-ES" sz="5400" b="1" dirty="0" smtClean="0"/>
              <a:t>DEMOCRACIA </a:t>
            </a:r>
            <a:r>
              <a:rPr lang="es-ES" sz="5400" b="1" dirty="0"/>
              <a:t>PARTICIPATIVA</a:t>
            </a:r>
            <a:endParaRPr sz="5000" dirty="0" smtClean="0"/>
          </a:p>
          <a:p>
            <a:pPr marL="0" lvl="0" indent="0" algn="l" rtl="0">
              <a:spcBef>
                <a:spcPts val="0"/>
              </a:spcBef>
              <a:spcAft>
                <a:spcPts val="0"/>
              </a:spcAft>
              <a:buNone/>
            </a:pPr>
            <a:endParaRPr dirty="0"/>
          </a:p>
        </p:txBody>
      </p:sp>
      <p:sp>
        <p:nvSpPr>
          <p:cNvPr id="125" name="Google Shape;125;g12ee6875a22_0_10"/>
          <p:cNvSpPr txBox="1">
            <a:spLocks noGrp="1"/>
          </p:cNvSpPr>
          <p:nvPr>
            <p:ph type="body" idx="1"/>
          </p:nvPr>
        </p:nvSpPr>
        <p:spPr>
          <a:xfrm>
            <a:off x="838200" y="1101550"/>
            <a:ext cx="10515600" cy="5075400"/>
          </a:xfrm>
          <a:prstGeom prst="rect">
            <a:avLst/>
          </a:prstGeom>
        </p:spPr>
        <p:txBody>
          <a:bodyPr spcFirstLastPara="1" wrap="square" lIns="91425" tIns="45700" rIns="91425" bIns="45700" anchor="t" anchorCtr="0">
            <a:normAutofit fontScale="85000" lnSpcReduction="20000"/>
          </a:bodyPr>
          <a:lstStyle/>
          <a:p>
            <a:pPr marL="0" lvl="0" indent="0" algn="just">
              <a:lnSpc>
                <a:spcPct val="100000"/>
              </a:lnSpc>
              <a:spcBef>
                <a:spcPts val="0"/>
              </a:spcBef>
              <a:buSzPct val="100000"/>
              <a:buNone/>
            </a:pPr>
            <a:r>
              <a:rPr lang="es-ES" sz="2400" dirty="0"/>
              <a:t>La participación de todos los grupos de la sociedad civil en la toma de decisiones a todos los niveles de gobierno es uno de los requisitos previos para que una sociedad democrática funcione y para fomentar la seguridad democrática. </a:t>
            </a:r>
            <a:endParaRPr sz="2400" dirty="0"/>
          </a:p>
          <a:p>
            <a:pPr marL="0" lvl="0" indent="0" algn="ctr" rtl="0">
              <a:lnSpc>
                <a:spcPct val="100000"/>
              </a:lnSpc>
              <a:spcBef>
                <a:spcPts val="0"/>
              </a:spcBef>
              <a:spcAft>
                <a:spcPts val="0"/>
              </a:spcAft>
              <a:buClr>
                <a:schemeClr val="dk1"/>
              </a:buClr>
              <a:buSzPct val="100000"/>
              <a:buFont typeface="Arial"/>
              <a:buNone/>
            </a:pPr>
            <a:r>
              <a:rPr lang="en-US" sz="2400" dirty="0" smtClean="0"/>
              <a:t>¿</a:t>
            </a:r>
            <a:r>
              <a:rPr lang="en-US" sz="2400" dirty="0" err="1" smtClean="0"/>
              <a:t>Por</a:t>
            </a:r>
            <a:r>
              <a:rPr lang="en-US" sz="2400" dirty="0" smtClean="0"/>
              <a:t> </a:t>
            </a:r>
            <a:r>
              <a:rPr lang="en-US" sz="2400" dirty="0" err="1" smtClean="0"/>
              <a:t>qué</a:t>
            </a:r>
            <a:r>
              <a:rPr lang="en-US" sz="2400" dirty="0" smtClean="0"/>
              <a:t>? </a:t>
            </a:r>
            <a:endParaRPr sz="1400" dirty="0"/>
          </a:p>
          <a:p>
            <a:pPr marL="0" lvl="0" indent="0" algn="just" rtl="0">
              <a:lnSpc>
                <a:spcPct val="100000"/>
              </a:lnSpc>
              <a:spcBef>
                <a:spcPts val="0"/>
              </a:spcBef>
              <a:spcAft>
                <a:spcPts val="0"/>
              </a:spcAft>
              <a:buClr>
                <a:schemeClr val="dk1"/>
              </a:buClr>
              <a:buSzPct val="100000"/>
              <a:buFont typeface="Arial"/>
              <a:buNone/>
            </a:pPr>
            <a:endParaRPr sz="2400" dirty="0"/>
          </a:p>
          <a:p>
            <a:pPr marL="342900" lvl="0" indent="-308610" algn="just">
              <a:lnSpc>
                <a:spcPct val="100000"/>
              </a:lnSpc>
              <a:spcBef>
                <a:spcPts val="0"/>
              </a:spcBef>
              <a:buSzPct val="100000"/>
              <a:buFont typeface="Noto Sans Symbols"/>
              <a:buChar char="❖"/>
            </a:pPr>
            <a:r>
              <a:rPr lang="es-ES" sz="2400" dirty="0"/>
              <a:t>Es crucial para ayudar a sostener </a:t>
            </a:r>
            <a:r>
              <a:rPr lang="es-ES" sz="2400" b="1" dirty="0"/>
              <a:t>la legitimidad </a:t>
            </a:r>
            <a:r>
              <a:rPr lang="es-ES" sz="2400" dirty="0"/>
              <a:t>de las decisiones y </a:t>
            </a:r>
            <a:r>
              <a:rPr lang="es-ES" sz="2400" b="1" dirty="0"/>
              <a:t>rendir cuentas</a:t>
            </a:r>
            <a:r>
              <a:rPr lang="es-ES" sz="2400" dirty="0"/>
              <a:t>. Las </a:t>
            </a:r>
            <a:r>
              <a:rPr lang="es-ES" sz="2400" dirty="0" smtClean="0"/>
              <a:t>autoridades locales </a:t>
            </a:r>
            <a:r>
              <a:rPr lang="es-ES" sz="2400" dirty="0"/>
              <a:t>no pueden actuar como líderes comunitarios eficaces si carecen de una base de apoyo popular. </a:t>
            </a:r>
            <a:endParaRPr lang="es-ES" sz="2400" dirty="0" smtClean="0"/>
          </a:p>
          <a:p>
            <a:pPr marL="342900" lvl="0" indent="-308610" algn="just">
              <a:lnSpc>
                <a:spcPct val="100000"/>
              </a:lnSpc>
              <a:spcBef>
                <a:spcPts val="0"/>
              </a:spcBef>
              <a:buSzPct val="100000"/>
              <a:buFont typeface="Noto Sans Symbols"/>
              <a:buChar char="❖"/>
            </a:pPr>
            <a:endParaRPr sz="2400" dirty="0"/>
          </a:p>
          <a:p>
            <a:pPr marL="342900" lvl="0" indent="-308610" algn="just">
              <a:lnSpc>
                <a:spcPct val="100000"/>
              </a:lnSpc>
              <a:spcBef>
                <a:spcPts val="0"/>
              </a:spcBef>
              <a:buSzPct val="100000"/>
              <a:buFont typeface="Noto Sans Symbols"/>
              <a:buChar char="❖"/>
            </a:pPr>
            <a:r>
              <a:rPr lang="es-ES" sz="2400" dirty="0"/>
              <a:t>Los gobiernos deben escuchar y aprender para diseñar </a:t>
            </a:r>
            <a:r>
              <a:rPr lang="es-ES" sz="2400" b="1" dirty="0"/>
              <a:t>mejores políticas y servicios</a:t>
            </a:r>
            <a:r>
              <a:rPr lang="es-ES" sz="2400" dirty="0"/>
              <a:t>. ¿Cómo saber si los servicios públicos satisfacen las necesidades de </a:t>
            </a:r>
            <a:r>
              <a:rPr lang="es-ES" sz="2400" dirty="0" smtClean="0"/>
              <a:t>las/os ciudadanas/os </a:t>
            </a:r>
            <a:r>
              <a:rPr lang="es-ES" sz="2400" dirty="0"/>
              <a:t>si no se les ha preguntado de forma coordinada y sostenida? La participación permite un aprendizaje más eficaz y mejores decisiones: </a:t>
            </a:r>
            <a:r>
              <a:rPr lang="es-ES" sz="2400" b="1" dirty="0"/>
              <a:t>la sostenibilidad de las políticas </a:t>
            </a:r>
            <a:endParaRPr lang="es-ES" sz="2400" b="1" dirty="0" smtClean="0"/>
          </a:p>
          <a:p>
            <a:pPr marL="342900" lvl="0" indent="-308610" algn="just">
              <a:lnSpc>
                <a:spcPct val="100000"/>
              </a:lnSpc>
              <a:spcBef>
                <a:spcPts val="0"/>
              </a:spcBef>
              <a:buSzPct val="100000"/>
              <a:buFont typeface="Noto Sans Symbols"/>
              <a:buChar char="❖"/>
            </a:pPr>
            <a:endParaRPr sz="2400" dirty="0"/>
          </a:p>
          <a:p>
            <a:pPr marL="342900" lvl="0" indent="-308610" algn="just">
              <a:lnSpc>
                <a:spcPct val="100000"/>
              </a:lnSpc>
              <a:spcBef>
                <a:spcPts val="0"/>
              </a:spcBef>
              <a:buSzPct val="100000"/>
              <a:buFont typeface="Noto Sans Symbols"/>
              <a:buChar char="❖"/>
            </a:pPr>
            <a:r>
              <a:rPr lang="es-ES" sz="2400" dirty="0"/>
              <a:t>La buena gobernanza no es sólo una cuestión de obtener buenos resultados. La manera de conseguirlos es al menos igual de importante: </a:t>
            </a:r>
            <a:r>
              <a:rPr lang="es-ES" sz="2400" b="1" dirty="0"/>
              <a:t>la apropiación del proceso</a:t>
            </a:r>
            <a:r>
              <a:rPr lang="es-ES" sz="2400" dirty="0"/>
              <a:t>. Es bueno que la gente participe activamente en la toma de decisiones en sus comunidades. De nuevo, esto afecta a la sostenibilidad de las políticas. Cuanto más se basen en la concienciación y la participación de </a:t>
            </a:r>
            <a:r>
              <a:rPr lang="es-ES" sz="2400" dirty="0" smtClean="0"/>
              <a:t>las/os ciudadanas/os</a:t>
            </a:r>
            <a:r>
              <a:rPr lang="es-ES" sz="2400" dirty="0"/>
              <a:t>, más probable será que respondan a las necesidades reales y sean adecuadas y sostenibles en el tiempo.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2ee6875a22_0_15"/>
          <p:cNvSpPr txBox="1">
            <a:spLocks noGrp="1"/>
          </p:cNvSpPr>
          <p:nvPr>
            <p:ph type="title"/>
          </p:nvPr>
        </p:nvSpPr>
        <p:spPr>
          <a:xfrm>
            <a:off x="838200" y="234850"/>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1400"/>
              <a:buFont typeface="Arial"/>
              <a:buNone/>
            </a:pPr>
            <a:r>
              <a:rPr lang="en-US" sz="4500" b="1" dirty="0" smtClean="0"/>
              <a:t>AGENTES DE INTERÉS</a:t>
            </a:r>
            <a:endParaRPr sz="4500" b="1" dirty="0"/>
          </a:p>
        </p:txBody>
      </p:sp>
      <p:sp>
        <p:nvSpPr>
          <p:cNvPr id="131" name="Google Shape;131;g12ee6875a22_0_15"/>
          <p:cNvSpPr txBox="1">
            <a:spLocks noGrp="1"/>
          </p:cNvSpPr>
          <p:nvPr>
            <p:ph type="body" idx="1"/>
          </p:nvPr>
        </p:nvSpPr>
        <p:spPr>
          <a:xfrm>
            <a:off x="838200" y="1338425"/>
            <a:ext cx="4053600" cy="4838400"/>
          </a:xfrm>
          <a:prstGeom prst="rect">
            <a:avLst/>
          </a:prstGeom>
        </p:spPr>
        <p:txBody>
          <a:bodyPr spcFirstLastPara="1" wrap="square" lIns="91425" tIns="45700" rIns="91425" bIns="45700" anchor="t" anchorCtr="0">
            <a:normAutofit lnSpcReduction="10000"/>
          </a:bodyPr>
          <a:lstStyle/>
          <a:p>
            <a:pPr marL="12700" lvl="0" indent="0" algn="just" rtl="0">
              <a:lnSpc>
                <a:spcPct val="80000"/>
              </a:lnSpc>
              <a:spcBef>
                <a:spcPts val="0"/>
              </a:spcBef>
              <a:spcAft>
                <a:spcPts val="0"/>
              </a:spcAft>
              <a:buClr>
                <a:schemeClr val="dk1"/>
              </a:buClr>
              <a:buSzPts val="852"/>
              <a:buFont typeface="Arial"/>
              <a:buNone/>
            </a:pPr>
            <a:r>
              <a:rPr lang="es-ES" sz="1660" b="1" dirty="0" smtClean="0"/>
              <a:t>ACTORES INSTITUCIONALES</a:t>
            </a:r>
            <a:endParaRPr sz="1660" dirty="0"/>
          </a:p>
          <a:p>
            <a:pPr marL="12700" marR="283210" lvl="0" indent="34289" algn="just">
              <a:lnSpc>
                <a:spcPct val="96500"/>
              </a:lnSpc>
              <a:spcBef>
                <a:spcPts val="0"/>
              </a:spcBef>
              <a:buSzPts val="1660"/>
              <a:buFont typeface="Helvetica Neue"/>
              <a:buChar char="-"/>
            </a:pPr>
            <a:r>
              <a:rPr lang="es-ES" sz="1660" b="1" dirty="0"/>
              <a:t>Autoridades locales </a:t>
            </a:r>
            <a:r>
              <a:rPr lang="es-ES" sz="1660" dirty="0"/>
              <a:t>(municipios, agencias municipales, pueblos, ciudades, ciudades metropolitanas, etc.) y regionales (regiones, provincias, condados, etc.) para los procesos relativos al </a:t>
            </a:r>
            <a:r>
              <a:rPr lang="es-ES" sz="1660" b="1" dirty="0"/>
              <a:t>nivel local </a:t>
            </a:r>
            <a:r>
              <a:rPr lang="es-ES" sz="1660" dirty="0"/>
              <a:t>de toma de decisiones</a:t>
            </a:r>
            <a:r>
              <a:rPr lang="es-ES" sz="1660" dirty="0" smtClean="0"/>
              <a:t>;</a:t>
            </a:r>
          </a:p>
          <a:p>
            <a:pPr marL="12700" marR="283210" lvl="0" indent="34289" algn="just">
              <a:lnSpc>
                <a:spcPct val="96500"/>
              </a:lnSpc>
              <a:spcBef>
                <a:spcPts val="0"/>
              </a:spcBef>
              <a:buSzPts val="1660"/>
              <a:buFont typeface="Helvetica Neue"/>
              <a:buChar char="-"/>
            </a:pPr>
            <a:endParaRPr lang="es-ES" sz="1660" dirty="0" smtClean="0"/>
          </a:p>
          <a:p>
            <a:pPr marL="12700" marR="283210" lvl="0" indent="34289" algn="just">
              <a:lnSpc>
                <a:spcPct val="96500"/>
              </a:lnSpc>
              <a:spcBef>
                <a:spcPts val="0"/>
              </a:spcBef>
              <a:buSzPts val="1660"/>
              <a:buFont typeface="Helvetica Neue"/>
              <a:buChar char="-"/>
            </a:pPr>
            <a:r>
              <a:rPr lang="es-ES" sz="1660" b="1" dirty="0"/>
              <a:t>Autoridades y organismos nacionales</a:t>
            </a:r>
            <a:r>
              <a:rPr lang="es-ES" sz="1660" dirty="0"/>
              <a:t>, como departamentos gubernamentales, ministerios, etc. para los procesos de toma de decisiones, lo que implica la necesidad de consultar a nivel nacional</a:t>
            </a:r>
            <a:r>
              <a:rPr lang="es-ES" sz="1660" dirty="0" smtClean="0"/>
              <a:t>;</a:t>
            </a:r>
          </a:p>
          <a:p>
            <a:pPr marL="12700" marR="283210" lvl="0" indent="34289" algn="just">
              <a:lnSpc>
                <a:spcPct val="96500"/>
              </a:lnSpc>
              <a:spcBef>
                <a:spcPts val="0"/>
              </a:spcBef>
              <a:buSzPts val="1660"/>
              <a:buFont typeface="Helvetica Neue"/>
              <a:buChar char="-"/>
            </a:pPr>
            <a:endParaRPr lang="es-ES" sz="1660" b="1" dirty="0"/>
          </a:p>
          <a:p>
            <a:pPr marL="12700" marR="283210" lvl="0" indent="34289">
              <a:lnSpc>
                <a:spcPct val="96500"/>
              </a:lnSpc>
              <a:spcBef>
                <a:spcPts val="0"/>
              </a:spcBef>
              <a:buSzPts val="1660"/>
              <a:buFont typeface="Helvetica Neue"/>
              <a:buChar char="-"/>
            </a:pPr>
            <a:r>
              <a:rPr lang="es-ES" sz="1660" b="1" dirty="0"/>
              <a:t>Instituciones transfronterizas </a:t>
            </a:r>
            <a:r>
              <a:rPr lang="es-ES" sz="1660" dirty="0" smtClean="0"/>
              <a:t>(</a:t>
            </a:r>
            <a:r>
              <a:rPr lang="es-ES" sz="1660" dirty="0"/>
              <a:t>Agrupaciones </a:t>
            </a:r>
            <a:r>
              <a:rPr lang="es-ES" sz="1660" dirty="0"/>
              <a:t>Europeas de Cooperación </a:t>
            </a:r>
            <a:r>
              <a:rPr lang="es-ES" sz="1660" dirty="0"/>
              <a:t>Territorial</a:t>
            </a:r>
            <a:r>
              <a:rPr lang="es-ES" sz="1660" dirty="0"/>
              <a:t>-</a:t>
            </a:r>
            <a:r>
              <a:rPr lang="es-ES" sz="1660" dirty="0"/>
              <a:t>, </a:t>
            </a:r>
            <a:r>
              <a:rPr lang="es-ES" sz="1660" dirty="0" err="1"/>
              <a:t>Eurorregiones</a:t>
            </a:r>
            <a:r>
              <a:rPr lang="es-ES" sz="1660" dirty="0"/>
              <a:t>, etc.) para los procesos de toma de decisiones con impacto a nivel transnacional.</a:t>
            </a:r>
            <a:endParaRPr sz="1970" dirty="0"/>
          </a:p>
        </p:txBody>
      </p:sp>
      <p:sp>
        <p:nvSpPr>
          <p:cNvPr id="132" name="Google Shape;132;g12ee6875a22_0_15"/>
          <p:cNvSpPr txBox="1"/>
          <p:nvPr/>
        </p:nvSpPr>
        <p:spPr>
          <a:xfrm>
            <a:off x="5910450" y="1219975"/>
            <a:ext cx="5744700" cy="4965432"/>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Clr>
                <a:schemeClr val="dk1"/>
              </a:buClr>
              <a:buSzPts val="2400"/>
              <a:buFont typeface="Arial"/>
              <a:buNone/>
            </a:pPr>
            <a:r>
              <a:rPr lang="es-ES" sz="1650" b="1" dirty="0" smtClean="0">
                <a:solidFill>
                  <a:schemeClr val="dk1"/>
                </a:solidFill>
                <a:latin typeface="Calibri"/>
                <a:ea typeface="Calibri"/>
                <a:cs typeface="Calibri"/>
                <a:sym typeface="Calibri"/>
              </a:rPr>
              <a:t>SOCIEDAD CIVIL</a:t>
            </a:r>
            <a:endParaRPr sz="1650" dirty="0">
              <a:solidFill>
                <a:schemeClr val="dk1"/>
              </a:solidFill>
              <a:latin typeface="Calibri"/>
              <a:ea typeface="Calibri"/>
              <a:cs typeface="Calibri"/>
              <a:sym typeface="Calibri"/>
            </a:endParaRPr>
          </a:p>
          <a:p>
            <a:pPr marL="175260" lvl="0" indent="-115570">
              <a:spcBef>
                <a:spcPts val="405"/>
              </a:spcBef>
              <a:buClr>
                <a:schemeClr val="dk1"/>
              </a:buClr>
              <a:buSzPts val="1650"/>
              <a:buFont typeface="Calibri"/>
              <a:buChar char="-"/>
            </a:pPr>
            <a:r>
              <a:rPr lang="es-ES" sz="1650" dirty="0">
                <a:solidFill>
                  <a:schemeClr val="dk1"/>
                </a:solidFill>
                <a:latin typeface="Calibri"/>
                <a:ea typeface="Calibri"/>
                <a:cs typeface="Calibri"/>
                <a:sym typeface="Calibri"/>
              </a:rPr>
              <a:t>Asociaciones de jóvenes</a:t>
            </a:r>
          </a:p>
          <a:p>
            <a:pPr marL="175260" lvl="0" indent="-115570">
              <a:spcBef>
                <a:spcPts val="405"/>
              </a:spcBef>
              <a:buClr>
                <a:schemeClr val="dk1"/>
              </a:buClr>
              <a:buSzPts val="1650"/>
              <a:buFont typeface="Calibri"/>
              <a:buChar char="-"/>
            </a:pPr>
            <a:r>
              <a:rPr lang="es-ES" sz="1650" dirty="0">
                <a:solidFill>
                  <a:schemeClr val="dk1"/>
                </a:solidFill>
                <a:latin typeface="Calibri"/>
                <a:ea typeface="Calibri"/>
                <a:cs typeface="Calibri"/>
                <a:sym typeface="Calibri"/>
              </a:rPr>
              <a:t>Asociaciones de mujeres</a:t>
            </a:r>
          </a:p>
          <a:p>
            <a:pPr marL="175260" lvl="0" indent="-115570">
              <a:spcBef>
                <a:spcPts val="405"/>
              </a:spcBef>
              <a:buClr>
                <a:schemeClr val="dk1"/>
              </a:buClr>
              <a:buSzPts val="1650"/>
              <a:buFont typeface="Calibri"/>
              <a:buChar char="-"/>
            </a:pPr>
            <a:r>
              <a:rPr lang="es-ES" sz="1650" dirty="0">
                <a:solidFill>
                  <a:schemeClr val="dk1"/>
                </a:solidFill>
                <a:latin typeface="Calibri"/>
                <a:ea typeface="Calibri"/>
                <a:cs typeface="Calibri"/>
                <a:sym typeface="Calibri"/>
              </a:rPr>
              <a:t>Asociaciones que representan los intereses de grupos </a:t>
            </a:r>
            <a:r>
              <a:rPr lang="es-ES" sz="1650" dirty="0" smtClean="0">
                <a:solidFill>
                  <a:schemeClr val="dk1"/>
                </a:solidFill>
                <a:latin typeface="Calibri"/>
                <a:ea typeface="Calibri"/>
                <a:cs typeface="Calibri"/>
                <a:sym typeface="Calibri"/>
              </a:rPr>
              <a:t>en situación de </a:t>
            </a:r>
            <a:r>
              <a:rPr lang="es-ES" sz="1650" dirty="0" err="1" smtClean="0">
                <a:solidFill>
                  <a:schemeClr val="dk1"/>
                </a:solidFill>
                <a:latin typeface="Calibri"/>
                <a:ea typeface="Calibri"/>
                <a:cs typeface="Calibri"/>
                <a:sym typeface="Calibri"/>
              </a:rPr>
              <a:t>minoria</a:t>
            </a:r>
            <a:endParaRPr lang="es-ES" sz="1650" dirty="0">
              <a:solidFill>
                <a:schemeClr val="dk1"/>
              </a:solidFill>
              <a:latin typeface="Calibri"/>
              <a:ea typeface="Calibri"/>
              <a:cs typeface="Calibri"/>
              <a:sym typeface="Calibri"/>
            </a:endParaRPr>
          </a:p>
          <a:p>
            <a:pPr marL="175260" lvl="0" indent="-115570">
              <a:spcBef>
                <a:spcPts val="405"/>
              </a:spcBef>
              <a:buClr>
                <a:schemeClr val="dk1"/>
              </a:buClr>
              <a:buSzPts val="1650"/>
              <a:buFont typeface="Calibri"/>
              <a:buChar char="-"/>
            </a:pPr>
            <a:r>
              <a:rPr lang="es-ES" sz="1650" dirty="0">
                <a:solidFill>
                  <a:schemeClr val="dk1"/>
                </a:solidFill>
                <a:latin typeface="Calibri"/>
                <a:ea typeface="Calibri"/>
                <a:cs typeface="Calibri"/>
                <a:sym typeface="Calibri"/>
              </a:rPr>
              <a:t>Asociaciones que representan los intereses de grupos </a:t>
            </a:r>
            <a:r>
              <a:rPr lang="es-ES" sz="1650" dirty="0" smtClean="0">
                <a:solidFill>
                  <a:schemeClr val="dk1"/>
                </a:solidFill>
                <a:latin typeface="Calibri"/>
                <a:ea typeface="Calibri"/>
                <a:cs typeface="Calibri"/>
                <a:sym typeface="Calibri"/>
              </a:rPr>
              <a:t>en situación de vulnerabilidad</a:t>
            </a:r>
            <a:endParaRPr lang="es-ES" sz="1650" dirty="0">
              <a:solidFill>
                <a:schemeClr val="dk1"/>
              </a:solidFill>
              <a:latin typeface="Calibri"/>
              <a:ea typeface="Calibri"/>
              <a:cs typeface="Calibri"/>
              <a:sym typeface="Calibri"/>
            </a:endParaRPr>
          </a:p>
          <a:p>
            <a:pPr marL="175260" lvl="0" indent="-115570">
              <a:spcBef>
                <a:spcPts val="400"/>
              </a:spcBef>
              <a:buClr>
                <a:schemeClr val="dk1"/>
              </a:buClr>
              <a:buSzPts val="1650"/>
              <a:buFont typeface="Calibri"/>
              <a:buChar char="-"/>
            </a:pPr>
            <a:r>
              <a:rPr lang="es-ES" sz="1650" dirty="0">
                <a:solidFill>
                  <a:schemeClr val="dk1"/>
                </a:solidFill>
                <a:latin typeface="Calibri"/>
                <a:ea typeface="Calibri"/>
                <a:cs typeface="Calibri"/>
                <a:sym typeface="Calibri"/>
              </a:rPr>
              <a:t>Asociaciones de </a:t>
            </a:r>
            <a:r>
              <a:rPr lang="es-ES" sz="1650" dirty="0" smtClean="0">
                <a:solidFill>
                  <a:schemeClr val="dk1"/>
                </a:solidFill>
                <a:latin typeface="Calibri"/>
                <a:ea typeface="Calibri"/>
                <a:cs typeface="Calibri"/>
                <a:sym typeface="Calibri"/>
              </a:rPr>
              <a:t>personas voluntarias</a:t>
            </a:r>
            <a:endParaRPr lang="es-ES" sz="1650" dirty="0">
              <a:solidFill>
                <a:schemeClr val="dk1"/>
              </a:solidFill>
              <a:latin typeface="Calibri"/>
              <a:ea typeface="Calibri"/>
              <a:cs typeface="Calibri"/>
              <a:sym typeface="Calibri"/>
            </a:endParaRPr>
          </a:p>
          <a:p>
            <a:pPr marL="175260" lvl="0" indent="-115570">
              <a:spcBef>
                <a:spcPts val="400"/>
              </a:spcBef>
              <a:buClr>
                <a:schemeClr val="dk1"/>
              </a:buClr>
              <a:buSzPts val="1650"/>
              <a:buFont typeface="Calibri"/>
              <a:buChar char="-"/>
            </a:pPr>
            <a:r>
              <a:rPr lang="es-ES" sz="1650" dirty="0">
                <a:solidFill>
                  <a:schemeClr val="dk1"/>
                </a:solidFill>
                <a:latin typeface="Calibri"/>
                <a:ea typeface="Calibri"/>
                <a:cs typeface="Calibri"/>
                <a:sym typeface="Calibri"/>
              </a:rPr>
              <a:t>Asociaciones de sensibilización</a:t>
            </a:r>
          </a:p>
          <a:p>
            <a:pPr marL="175260" lvl="0" indent="-115570">
              <a:spcBef>
                <a:spcPts val="400"/>
              </a:spcBef>
              <a:buClr>
                <a:schemeClr val="dk1"/>
              </a:buClr>
              <a:buSzPts val="1650"/>
              <a:buFont typeface="Calibri"/>
              <a:buChar char="-"/>
            </a:pPr>
            <a:r>
              <a:rPr lang="es-ES" sz="1650" dirty="0">
                <a:solidFill>
                  <a:schemeClr val="dk1"/>
                </a:solidFill>
                <a:latin typeface="Calibri"/>
                <a:ea typeface="Calibri"/>
                <a:cs typeface="Calibri"/>
                <a:sym typeface="Calibri"/>
              </a:rPr>
              <a:t>Asociaciones de </a:t>
            </a:r>
            <a:r>
              <a:rPr lang="es-ES" sz="1650" dirty="0" smtClean="0">
                <a:solidFill>
                  <a:schemeClr val="dk1"/>
                </a:solidFill>
                <a:latin typeface="Calibri"/>
                <a:ea typeface="Calibri"/>
                <a:cs typeface="Calibri"/>
                <a:sym typeface="Calibri"/>
              </a:rPr>
              <a:t>consumidoras/es</a:t>
            </a:r>
            <a:endParaRPr lang="es-ES" sz="1650" dirty="0">
              <a:solidFill>
                <a:schemeClr val="dk1"/>
              </a:solidFill>
              <a:latin typeface="Calibri"/>
              <a:ea typeface="Calibri"/>
              <a:cs typeface="Calibri"/>
              <a:sym typeface="Calibri"/>
            </a:endParaRPr>
          </a:p>
          <a:p>
            <a:pPr marL="175260" lvl="0" indent="-115570">
              <a:spcBef>
                <a:spcPts val="400"/>
              </a:spcBef>
              <a:buClr>
                <a:schemeClr val="dk1"/>
              </a:buClr>
              <a:buSzPts val="1650"/>
              <a:buFont typeface="Calibri"/>
              <a:buChar char="-"/>
            </a:pPr>
            <a:r>
              <a:rPr lang="es-ES" sz="1650" dirty="0" err="1">
                <a:solidFill>
                  <a:schemeClr val="dk1"/>
                </a:solidFill>
                <a:latin typeface="Calibri"/>
                <a:ea typeface="Calibri"/>
                <a:cs typeface="Calibri"/>
                <a:sym typeface="Calibri"/>
              </a:rPr>
              <a:t>ONGs</a:t>
            </a:r>
            <a:endParaRPr lang="es-ES" sz="1650" dirty="0">
              <a:solidFill>
                <a:schemeClr val="dk1"/>
              </a:solidFill>
              <a:latin typeface="Calibri"/>
              <a:ea typeface="Calibri"/>
              <a:cs typeface="Calibri"/>
              <a:sym typeface="Calibri"/>
            </a:endParaRPr>
          </a:p>
          <a:p>
            <a:pPr marL="175260" lvl="0" indent="-115570">
              <a:spcBef>
                <a:spcPts val="400"/>
              </a:spcBef>
              <a:buClr>
                <a:schemeClr val="dk1"/>
              </a:buClr>
              <a:buSzPts val="1650"/>
              <a:buFont typeface="Calibri"/>
              <a:buChar char="-"/>
            </a:pPr>
            <a:r>
              <a:rPr lang="es-ES" sz="1650" dirty="0">
                <a:solidFill>
                  <a:schemeClr val="dk1"/>
                </a:solidFill>
                <a:latin typeface="Calibri"/>
                <a:ea typeface="Calibri"/>
                <a:cs typeface="Calibri"/>
                <a:sym typeface="Calibri"/>
              </a:rPr>
              <a:t>Sindicatos</a:t>
            </a:r>
          </a:p>
          <a:p>
            <a:pPr marL="190500" lvl="0" indent="-130810">
              <a:spcBef>
                <a:spcPts val="490"/>
              </a:spcBef>
              <a:buClr>
                <a:schemeClr val="dk1"/>
              </a:buClr>
              <a:buSzPts val="1650"/>
              <a:buFont typeface="Calibri"/>
              <a:buChar char="-"/>
            </a:pPr>
            <a:r>
              <a:rPr lang="es-ES" sz="1650" dirty="0">
                <a:solidFill>
                  <a:schemeClr val="dk1"/>
                </a:solidFill>
                <a:latin typeface="Calibri"/>
                <a:ea typeface="Calibri"/>
                <a:cs typeface="Calibri"/>
                <a:sym typeface="Calibri"/>
              </a:rPr>
              <a:t>Asociaciones comerciales (cámaras de comercio, etc.)</a:t>
            </a:r>
          </a:p>
          <a:p>
            <a:pPr marL="190500" lvl="0" indent="-130810">
              <a:spcBef>
                <a:spcPts val="490"/>
              </a:spcBef>
              <a:buClr>
                <a:schemeClr val="dk1"/>
              </a:buClr>
              <a:buSzPts val="1650"/>
              <a:buFont typeface="Calibri"/>
              <a:buChar char="-"/>
            </a:pPr>
            <a:r>
              <a:rPr lang="es-ES" sz="1650" dirty="0">
                <a:solidFill>
                  <a:schemeClr val="dk1"/>
                </a:solidFill>
                <a:latin typeface="Calibri"/>
                <a:ea typeface="Calibri"/>
                <a:cs typeface="Calibri"/>
                <a:sym typeface="Calibri"/>
              </a:rPr>
              <a:t>Asociaciones profesionales</a:t>
            </a:r>
          </a:p>
          <a:p>
            <a:pPr marL="190500" lvl="0" indent="-130810">
              <a:spcBef>
                <a:spcPts val="490"/>
              </a:spcBef>
              <a:buClr>
                <a:schemeClr val="dk1"/>
              </a:buClr>
              <a:buSzPts val="1650"/>
              <a:buFont typeface="Calibri"/>
              <a:buChar char="-"/>
            </a:pPr>
            <a:r>
              <a:rPr lang="es-ES" sz="1650" dirty="0">
                <a:solidFill>
                  <a:schemeClr val="dk1"/>
                </a:solidFill>
                <a:latin typeface="Calibri"/>
                <a:ea typeface="Calibri"/>
                <a:cs typeface="Calibri"/>
                <a:sym typeface="Calibri"/>
              </a:rPr>
              <a:t>Inversores privados (fundaciones, consorcios, etc.)</a:t>
            </a:r>
          </a:p>
          <a:p>
            <a:pPr marL="190500" lvl="0" indent="-130810">
              <a:spcBef>
                <a:spcPts val="490"/>
              </a:spcBef>
              <a:buClr>
                <a:schemeClr val="dk1"/>
              </a:buClr>
              <a:buSzPts val="1650"/>
              <a:buFont typeface="Calibri"/>
              <a:buChar char="-"/>
            </a:pPr>
            <a:r>
              <a:rPr lang="es-ES" sz="1650" dirty="0" smtClean="0">
                <a:solidFill>
                  <a:schemeClr val="dk1"/>
                </a:solidFill>
                <a:latin typeface="Calibri"/>
                <a:ea typeface="Calibri"/>
                <a:cs typeface="Calibri"/>
                <a:sym typeface="Calibri"/>
              </a:rPr>
              <a:t>Empresariado</a:t>
            </a:r>
            <a:endParaRPr lang="es-ES" sz="165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2ee6875a22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1400"/>
              <a:buFont typeface="Arial"/>
              <a:buNone/>
            </a:pPr>
            <a:r>
              <a:rPr lang="en-US" sz="4500" b="1" dirty="0" smtClean="0"/>
              <a:t>4 NIVELES DE PARTICIPACIÓN</a:t>
            </a:r>
            <a:endParaRPr sz="4500" b="1" dirty="0"/>
          </a:p>
        </p:txBody>
      </p:sp>
      <p:sp>
        <p:nvSpPr>
          <p:cNvPr id="138" name="Google Shape;138;g12ee6875a22_0_20"/>
          <p:cNvSpPr txBox="1">
            <a:spLocks noGrp="1"/>
          </p:cNvSpPr>
          <p:nvPr>
            <p:ph type="body" idx="1"/>
          </p:nvPr>
        </p:nvSpPr>
        <p:spPr>
          <a:xfrm>
            <a:off x="838200" y="1932250"/>
            <a:ext cx="10515600" cy="4351200"/>
          </a:xfrm>
          <a:prstGeom prst="rect">
            <a:avLst/>
          </a:prstGeom>
        </p:spPr>
        <p:txBody>
          <a:bodyPr spcFirstLastPara="1" wrap="square" lIns="91425" tIns="45700" rIns="91425" bIns="45700" anchor="t" anchorCtr="0">
            <a:normAutofit/>
          </a:bodyPr>
          <a:lstStyle/>
          <a:p>
            <a:pPr marL="457200" lvl="0" indent="-342900" algn="ctr" rtl="0">
              <a:spcBef>
                <a:spcPts val="1000"/>
              </a:spcBef>
              <a:spcAft>
                <a:spcPts val="0"/>
              </a:spcAft>
              <a:buSzPts val="1800"/>
              <a:buChar char="•"/>
            </a:pPr>
            <a:r>
              <a:rPr lang="es-ES" dirty="0" smtClean="0"/>
              <a:t>INFORMACIÓN</a:t>
            </a:r>
            <a:endParaRPr dirty="0"/>
          </a:p>
          <a:p>
            <a:pPr marL="0" lvl="0" indent="0" algn="ctr" rtl="0">
              <a:spcBef>
                <a:spcPts val="1000"/>
              </a:spcBef>
              <a:spcAft>
                <a:spcPts val="0"/>
              </a:spcAft>
              <a:buNone/>
            </a:pPr>
            <a:endParaRPr dirty="0"/>
          </a:p>
          <a:p>
            <a:pPr marL="457200" lvl="0" indent="-342900" algn="ctr" rtl="0">
              <a:spcBef>
                <a:spcPts val="1000"/>
              </a:spcBef>
              <a:spcAft>
                <a:spcPts val="0"/>
              </a:spcAft>
              <a:buSzPts val="1800"/>
              <a:buChar char="•"/>
            </a:pPr>
            <a:r>
              <a:rPr lang="es-ES" dirty="0" smtClean="0"/>
              <a:t>CONSULTA</a:t>
            </a:r>
            <a:endParaRPr dirty="0"/>
          </a:p>
          <a:p>
            <a:pPr marL="0" lvl="0" indent="0" algn="ctr" rtl="0">
              <a:spcBef>
                <a:spcPts val="1000"/>
              </a:spcBef>
              <a:spcAft>
                <a:spcPts val="0"/>
              </a:spcAft>
              <a:buNone/>
            </a:pPr>
            <a:endParaRPr dirty="0"/>
          </a:p>
          <a:p>
            <a:pPr marL="457200" lvl="0" indent="-342900" algn="ctr" rtl="0">
              <a:spcBef>
                <a:spcPts val="1000"/>
              </a:spcBef>
              <a:spcAft>
                <a:spcPts val="0"/>
              </a:spcAft>
              <a:buSzPts val="1800"/>
              <a:buChar char="•"/>
            </a:pPr>
            <a:r>
              <a:rPr lang="es-ES" dirty="0" smtClean="0"/>
              <a:t>DIÁLOGO</a:t>
            </a:r>
            <a:endParaRPr dirty="0"/>
          </a:p>
          <a:p>
            <a:pPr marL="0" lvl="0" indent="0" algn="ctr" rtl="0">
              <a:spcBef>
                <a:spcPts val="1000"/>
              </a:spcBef>
              <a:spcAft>
                <a:spcPts val="0"/>
              </a:spcAft>
              <a:buNone/>
            </a:pPr>
            <a:endParaRPr dirty="0"/>
          </a:p>
          <a:p>
            <a:pPr lvl="1" algn="ctr">
              <a:spcBef>
                <a:spcPts val="1000"/>
              </a:spcBef>
            </a:pPr>
            <a:r>
              <a:rPr lang="es-ES" dirty="0" smtClean="0"/>
              <a:t>COLABORACIÓN, PARTENARIADO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2ee6875a22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12700" lvl="0" indent="0" algn="ctr" rtl="0">
              <a:lnSpc>
                <a:spcPct val="100000"/>
              </a:lnSpc>
              <a:spcBef>
                <a:spcPts val="0"/>
              </a:spcBef>
              <a:spcAft>
                <a:spcPts val="0"/>
              </a:spcAft>
              <a:buClr>
                <a:schemeClr val="dk1"/>
              </a:buClr>
              <a:buSzPts val="5450"/>
              <a:buFont typeface="Arial"/>
              <a:buNone/>
            </a:pPr>
            <a:r>
              <a:rPr lang="en-US" sz="4500" b="1" dirty="0" smtClean="0"/>
              <a:t>NIVEL </a:t>
            </a:r>
            <a:r>
              <a:rPr lang="en-US" sz="4500" b="1" dirty="0"/>
              <a:t>1: </a:t>
            </a:r>
            <a:r>
              <a:rPr lang="en-US" sz="4500" b="1" dirty="0" smtClean="0"/>
              <a:t>INFORMACIÓN</a:t>
            </a:r>
            <a:endParaRPr sz="4500" b="1" dirty="0"/>
          </a:p>
        </p:txBody>
      </p:sp>
      <p:sp>
        <p:nvSpPr>
          <p:cNvPr id="144" name="Google Shape;144;g12ee6875a22_0_27"/>
          <p:cNvSpPr txBox="1">
            <a:spLocks noGrp="1"/>
          </p:cNvSpPr>
          <p:nvPr>
            <p:ph type="body" idx="1"/>
          </p:nvPr>
        </p:nvSpPr>
        <p:spPr>
          <a:xfrm>
            <a:off x="838200" y="1310048"/>
            <a:ext cx="10515600" cy="4351200"/>
          </a:xfrm>
          <a:prstGeom prst="rect">
            <a:avLst/>
          </a:prstGeom>
        </p:spPr>
        <p:txBody>
          <a:bodyPr spcFirstLastPara="1" wrap="square" lIns="91425" tIns="45700" rIns="91425" bIns="45700" anchor="t" anchorCtr="0">
            <a:noAutofit/>
          </a:bodyPr>
          <a:lstStyle/>
          <a:p>
            <a:pPr marL="12065" marR="5080" lvl="0" indent="0" algn="just">
              <a:lnSpc>
                <a:spcPct val="116500"/>
              </a:lnSpc>
              <a:spcBef>
                <a:spcPts val="0"/>
              </a:spcBef>
              <a:buSzPts val="2400"/>
              <a:buNone/>
            </a:pPr>
            <a:r>
              <a:rPr lang="es-ES" sz="1700" dirty="0"/>
              <a:t>El acceso a la información es la base de todos los pasos posteriores en la participación de las ONG en el proceso de toma de decisiones políticas.</a:t>
            </a:r>
          </a:p>
          <a:p>
            <a:pPr marL="12065" marR="5080" lvl="0" indent="0" algn="just">
              <a:lnSpc>
                <a:spcPct val="116500"/>
              </a:lnSpc>
              <a:spcBef>
                <a:spcPts val="0"/>
              </a:spcBef>
              <a:buSzPts val="2400"/>
              <a:buNone/>
            </a:pPr>
            <a:endParaRPr lang="es-ES" sz="1700" dirty="0"/>
          </a:p>
          <a:p>
            <a:pPr marL="12065" marR="5080" lvl="0" indent="0" algn="just">
              <a:lnSpc>
                <a:spcPct val="116500"/>
              </a:lnSpc>
              <a:spcBef>
                <a:spcPts val="0"/>
              </a:spcBef>
              <a:buSzPts val="2400"/>
              <a:buNone/>
            </a:pPr>
            <a:r>
              <a:rPr lang="es-ES" sz="1700" dirty="0"/>
              <a:t>Debe garantizarse una información precisa, oportuna y </a:t>
            </a:r>
            <a:r>
              <a:rPr lang="es-ES" sz="1700" dirty="0" smtClean="0"/>
              <a:t>completa:</a:t>
            </a:r>
            <a:endParaRPr lang="es-ES" sz="1700" dirty="0"/>
          </a:p>
          <a:p>
            <a:pPr marL="297815" marR="5080" lvl="0" indent="-285750" algn="just">
              <a:lnSpc>
                <a:spcPct val="116500"/>
              </a:lnSpc>
              <a:spcBef>
                <a:spcPts val="0"/>
              </a:spcBef>
              <a:buSzPts val="2400"/>
              <a:buFontTx/>
              <a:buChar char="-"/>
            </a:pPr>
            <a:r>
              <a:rPr lang="es-ES" sz="1700" dirty="0" smtClean="0"/>
              <a:t>A </a:t>
            </a:r>
            <a:r>
              <a:rPr lang="es-ES" sz="1700" dirty="0"/>
              <a:t>lo largo de todo el ciclo político: establecimiento de la agenda, elaboración de la política, decisión, aplicación, seguimiento y </a:t>
            </a:r>
            <a:r>
              <a:rPr lang="es-ES" sz="1700" dirty="0" smtClean="0"/>
              <a:t>reformulación.</a:t>
            </a:r>
          </a:p>
          <a:p>
            <a:pPr marL="297815" marR="5080" lvl="0" indent="-285750" algn="just">
              <a:lnSpc>
                <a:spcPct val="116500"/>
              </a:lnSpc>
              <a:spcBef>
                <a:spcPts val="0"/>
              </a:spcBef>
              <a:buSzPts val="2400"/>
              <a:buFontTx/>
              <a:buChar char="-"/>
            </a:pPr>
            <a:r>
              <a:rPr lang="es-ES" sz="1700" dirty="0" smtClean="0"/>
              <a:t>En </a:t>
            </a:r>
            <a:r>
              <a:rPr lang="es-ES" sz="1700" dirty="0"/>
              <a:t>todas las etapas de la participación (incluidas la consulta, el diálogo y la asociación</a:t>
            </a:r>
            <a:r>
              <a:rPr lang="es-ES" sz="1700" dirty="0" smtClean="0"/>
              <a:t>)</a:t>
            </a:r>
          </a:p>
          <a:p>
            <a:pPr marL="297815" marR="5080" lvl="0" indent="-285750" algn="just">
              <a:lnSpc>
                <a:spcPct val="116500"/>
              </a:lnSpc>
              <a:spcBef>
                <a:spcPts val="0"/>
              </a:spcBef>
              <a:buSzPts val="2400"/>
              <a:buFontTx/>
              <a:buChar char="-"/>
            </a:pPr>
            <a:endParaRPr lang="es-ES" sz="1700" b="1" dirty="0">
              <a:solidFill>
                <a:srgbClr val="0070C0"/>
              </a:solidFill>
            </a:endParaRPr>
          </a:p>
          <a:p>
            <a:pPr marL="12065" marR="5080" lvl="0" indent="0" algn="ctr">
              <a:lnSpc>
                <a:spcPct val="116500"/>
              </a:lnSpc>
              <a:spcBef>
                <a:spcPts val="0"/>
              </a:spcBef>
              <a:buSzPts val="2400"/>
              <a:buNone/>
            </a:pPr>
            <a:r>
              <a:rPr lang="en-US" sz="1483" b="1" dirty="0" smtClean="0">
                <a:solidFill>
                  <a:srgbClr val="0070C0"/>
                </a:solidFill>
              </a:rPr>
              <a:t>ALGUNAS REGLAS CLAVE</a:t>
            </a:r>
            <a:r>
              <a:rPr lang="en-US" sz="1483" b="1" dirty="0" smtClean="0"/>
              <a:t>:</a:t>
            </a:r>
            <a:endParaRPr sz="683" dirty="0" smtClean="0"/>
          </a:p>
          <a:p>
            <a:pPr marL="0" lvl="0" indent="0" algn="ctr">
              <a:lnSpc>
                <a:spcPct val="100000"/>
              </a:lnSpc>
              <a:spcBef>
                <a:spcPts val="450"/>
              </a:spcBef>
              <a:buSzPts val="2200"/>
              <a:buNone/>
            </a:pPr>
            <a:r>
              <a:rPr lang="es-ES" sz="1483" dirty="0"/>
              <a:t>A la hora de dar forma a un mensaje de comunicación, es fundamental tener en cuenta lo siguiente</a:t>
            </a:r>
            <a:r>
              <a:rPr lang="es-ES" sz="1483" dirty="0" smtClean="0"/>
              <a:t>:</a:t>
            </a:r>
          </a:p>
          <a:p>
            <a:pPr marL="0" lvl="0" indent="0" algn="ctr">
              <a:lnSpc>
                <a:spcPct val="100000"/>
              </a:lnSpc>
              <a:spcBef>
                <a:spcPts val="450"/>
              </a:spcBef>
              <a:buSzPts val="2200"/>
              <a:buNone/>
            </a:pPr>
            <a:endParaRPr sz="1483" dirty="0"/>
          </a:p>
          <a:p>
            <a:pPr marL="0" marR="66040" lvl="0" indent="0" algn="ctr">
              <a:lnSpc>
                <a:spcPct val="100000"/>
              </a:lnSpc>
              <a:spcBef>
                <a:spcPts val="0"/>
              </a:spcBef>
              <a:buSzPts val="2200"/>
              <a:buNone/>
            </a:pPr>
            <a:r>
              <a:rPr lang="es-ES" sz="1483" dirty="0"/>
              <a:t>-¿Cuál es el </a:t>
            </a:r>
            <a:r>
              <a:rPr lang="es-ES" sz="1483" dirty="0">
                <a:solidFill>
                  <a:srgbClr val="0070C0"/>
                </a:solidFill>
              </a:rPr>
              <a:t>objetivo de mi comunicación</a:t>
            </a:r>
            <a:r>
              <a:rPr lang="es-ES" sz="1483" dirty="0"/>
              <a:t>? ¿Qué quiero conseguir?</a:t>
            </a:r>
          </a:p>
          <a:p>
            <a:pPr marL="0" marR="66040" lvl="0" indent="0" algn="ctr">
              <a:lnSpc>
                <a:spcPct val="100000"/>
              </a:lnSpc>
              <a:spcBef>
                <a:spcPts val="0"/>
              </a:spcBef>
              <a:buSzPts val="2200"/>
              <a:buNone/>
            </a:pPr>
            <a:r>
              <a:rPr lang="es-ES" sz="1483" dirty="0"/>
              <a:t>-¿Quiénes son l</a:t>
            </a:r>
            <a:r>
              <a:rPr lang="es-ES" sz="1483" dirty="0" smtClean="0"/>
              <a:t>as/os destinatarias/os </a:t>
            </a:r>
            <a:r>
              <a:rPr lang="es-ES" sz="1483" dirty="0"/>
              <a:t>de mi comunicación? (por ejemplo, jóvenes, </a:t>
            </a:r>
            <a:r>
              <a:rPr lang="es-ES" sz="1483" dirty="0" smtClean="0"/>
              <a:t>expertas/os</a:t>
            </a:r>
            <a:r>
              <a:rPr lang="es-ES" sz="1483" dirty="0"/>
              <a:t>, mujeres, </a:t>
            </a:r>
            <a:r>
              <a:rPr lang="es-ES" sz="1483" dirty="0" smtClean="0"/>
              <a:t>personas extranjeras, </a:t>
            </a:r>
            <a:r>
              <a:rPr lang="es-ES" sz="1483" dirty="0"/>
              <a:t>etc.)</a:t>
            </a:r>
          </a:p>
          <a:p>
            <a:pPr marL="0" marR="66040" lvl="0" indent="0" algn="ctr">
              <a:lnSpc>
                <a:spcPct val="100000"/>
              </a:lnSpc>
              <a:spcBef>
                <a:spcPts val="0"/>
              </a:spcBef>
              <a:buSzPts val="2200"/>
              <a:buNone/>
            </a:pPr>
            <a:r>
              <a:rPr lang="es-ES" sz="1483" dirty="0"/>
              <a:t>-¿Cuáles son los </a:t>
            </a:r>
            <a:r>
              <a:rPr lang="es-ES" sz="1483" dirty="0">
                <a:solidFill>
                  <a:srgbClr val="0070C0"/>
                </a:solidFill>
              </a:rPr>
              <a:t>canales más adecuados </a:t>
            </a:r>
            <a:r>
              <a:rPr lang="es-ES" sz="1483" dirty="0"/>
              <a:t>para informar a mi grupo objetivo? (por ejemplo, ¿digital o papel? ¿reunión física?)</a:t>
            </a:r>
          </a:p>
          <a:p>
            <a:pPr marL="0" lvl="0" indent="0" algn="ctr" rtl="0">
              <a:lnSpc>
                <a:spcPct val="100000"/>
              </a:lnSpc>
              <a:spcBef>
                <a:spcPts val="450"/>
              </a:spcBef>
              <a:spcAft>
                <a:spcPts val="0"/>
              </a:spcAft>
              <a:buClr>
                <a:schemeClr val="dk1"/>
              </a:buClr>
              <a:buSzPts val="2200"/>
              <a:buFont typeface="Arial"/>
              <a:buNone/>
            </a:pPr>
            <a:endParaRPr sz="1483" dirty="0"/>
          </a:p>
          <a:p>
            <a:pPr marL="0" lvl="0" indent="0" algn="ctr">
              <a:lnSpc>
                <a:spcPct val="100000"/>
              </a:lnSpc>
              <a:spcBef>
                <a:spcPts val="450"/>
              </a:spcBef>
              <a:buSzPts val="2200"/>
              <a:buNone/>
            </a:pPr>
            <a:r>
              <a:rPr lang="es-ES" sz="1483" i="1" dirty="0"/>
              <a:t>Sugerencia: Toda reunión deberá organizarse en un lugar bien conocido, accesible y con un horario conveniente para </a:t>
            </a:r>
            <a:r>
              <a:rPr lang="es-ES" sz="1483" i="1" dirty="0" smtClean="0"/>
              <a:t>las/os ciudadanas/os</a:t>
            </a:r>
            <a:endParaRPr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2ee6875a22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500" b="1" dirty="0"/>
              <a:t>1 </a:t>
            </a:r>
            <a:r>
              <a:rPr lang="en-US" sz="4500" b="1" dirty="0" smtClean="0"/>
              <a:t>– </a:t>
            </a:r>
            <a:r>
              <a:rPr lang="en-US" sz="4500" b="1" dirty="0" err="1" smtClean="0"/>
              <a:t>Herramientas</a:t>
            </a:r>
            <a:r>
              <a:rPr lang="en-US" sz="4500" b="1" dirty="0" smtClean="0"/>
              <a:t> y </a:t>
            </a:r>
            <a:r>
              <a:rPr lang="en-US" sz="4500" b="1" dirty="0" err="1" smtClean="0"/>
              <a:t>procedimientos</a:t>
            </a:r>
            <a:endParaRPr sz="4500" b="1" dirty="0"/>
          </a:p>
        </p:txBody>
      </p:sp>
      <p:sp>
        <p:nvSpPr>
          <p:cNvPr id="150" name="Google Shape;150;g12ee6875a22_0_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85000" lnSpcReduction="10000"/>
          </a:bodyPr>
          <a:lstStyle/>
          <a:p>
            <a:pPr marL="342900" lvl="0" indent="-337820" algn="just">
              <a:lnSpc>
                <a:spcPct val="100000"/>
              </a:lnSpc>
              <a:spcBef>
                <a:spcPts val="0"/>
              </a:spcBef>
              <a:buSzPct val="100000"/>
              <a:buFont typeface="Tahoma"/>
              <a:buChar char="-"/>
            </a:pPr>
            <a:r>
              <a:rPr lang="es-ES" sz="2508" b="1" dirty="0"/>
              <a:t>Publicar órdenes del día, informes y otros materiales pertinentes en línea</a:t>
            </a:r>
            <a:r>
              <a:rPr lang="es-ES" sz="2508" dirty="0"/>
              <a:t>, en el sitio web de las autoridades públicas o en las redes sociales (por ejemplo, informes intermedios);</a:t>
            </a:r>
          </a:p>
          <a:p>
            <a:pPr marL="342900" lvl="0" indent="-337820" algn="just">
              <a:lnSpc>
                <a:spcPct val="100000"/>
              </a:lnSpc>
              <a:spcBef>
                <a:spcPts val="0"/>
              </a:spcBef>
              <a:buSzPct val="100000"/>
              <a:buFont typeface="Tahoma"/>
              <a:buChar char="-"/>
            </a:pPr>
            <a:endParaRPr lang="es-ES" sz="2508" dirty="0"/>
          </a:p>
          <a:p>
            <a:pPr marL="342900" lvl="0" indent="-337820" algn="just">
              <a:lnSpc>
                <a:spcPct val="100000"/>
              </a:lnSpc>
              <a:spcBef>
                <a:spcPts val="0"/>
              </a:spcBef>
              <a:buSzPct val="100000"/>
              <a:buFont typeface="Tahoma"/>
              <a:buChar char="-"/>
            </a:pPr>
            <a:r>
              <a:rPr lang="es-ES" sz="2508" dirty="0" smtClean="0"/>
              <a:t>Proporcionar </a:t>
            </a:r>
            <a:r>
              <a:rPr lang="es-ES" sz="2508" b="1" dirty="0" smtClean="0"/>
              <a:t>información relevante </a:t>
            </a:r>
            <a:r>
              <a:rPr lang="es-ES" sz="2508" dirty="0" smtClean="0"/>
              <a:t>(por ejemplo, convocatoria de actos públicos) a través de </a:t>
            </a:r>
            <a:r>
              <a:rPr lang="es-ES" sz="2508" dirty="0" err="1" smtClean="0"/>
              <a:t>whatsapp</a:t>
            </a:r>
            <a:r>
              <a:rPr lang="es-ES" sz="2508" dirty="0" smtClean="0"/>
              <a:t> o SMS.</a:t>
            </a:r>
          </a:p>
          <a:p>
            <a:pPr marL="342900" lvl="0" indent="-337820" algn="just">
              <a:lnSpc>
                <a:spcPct val="100000"/>
              </a:lnSpc>
              <a:spcBef>
                <a:spcPts val="0"/>
              </a:spcBef>
              <a:buSzPct val="100000"/>
              <a:buFont typeface="Tahoma"/>
              <a:buChar char="-"/>
            </a:pPr>
            <a:endParaRPr sz="2508" b="1" dirty="0" smtClean="0"/>
          </a:p>
          <a:p>
            <a:pPr marL="355600" lvl="0" indent="-337820" algn="just">
              <a:lnSpc>
                <a:spcPct val="100000"/>
              </a:lnSpc>
              <a:spcBef>
                <a:spcPts val="100"/>
              </a:spcBef>
              <a:buSzPct val="100000"/>
              <a:buFont typeface="Tahoma"/>
              <a:buChar char="-"/>
            </a:pPr>
            <a:r>
              <a:rPr lang="es-ES" sz="2508" b="1" dirty="0"/>
              <a:t>Material </a:t>
            </a:r>
            <a:r>
              <a:rPr lang="es-ES" sz="2508" b="1" dirty="0" smtClean="0"/>
              <a:t>impreso: </a:t>
            </a:r>
            <a:r>
              <a:rPr lang="es-ES" sz="2508" dirty="0"/>
              <a:t>carteles, folletos (que se difundirán en las zonas de reunión de la comunidad, para garantizar que lleguen también a </a:t>
            </a:r>
            <a:r>
              <a:rPr lang="es-ES" sz="2508" dirty="0" smtClean="0"/>
              <a:t>las/os ciudadanas/os </a:t>
            </a:r>
            <a:r>
              <a:rPr lang="es-ES" sz="2508" dirty="0"/>
              <a:t>con acceso limitado o nulo a Internet, o sin competencias digitales)</a:t>
            </a:r>
          </a:p>
          <a:p>
            <a:pPr marL="12700" lvl="0" indent="0" algn="just" rtl="0">
              <a:lnSpc>
                <a:spcPct val="100000"/>
              </a:lnSpc>
              <a:spcBef>
                <a:spcPts val="100"/>
              </a:spcBef>
              <a:spcAft>
                <a:spcPts val="0"/>
              </a:spcAft>
              <a:buClr>
                <a:schemeClr val="dk1"/>
              </a:buClr>
              <a:buSzPct val="95689"/>
              <a:buFont typeface="Arial"/>
              <a:buNone/>
            </a:pPr>
            <a:endParaRPr sz="2508" dirty="0"/>
          </a:p>
          <a:p>
            <a:pPr marL="355600" lvl="0" indent="-337820" algn="just">
              <a:lnSpc>
                <a:spcPct val="100000"/>
              </a:lnSpc>
              <a:spcBef>
                <a:spcPts val="100"/>
              </a:spcBef>
              <a:buSzPct val="100000"/>
              <a:buFont typeface="Tahoma"/>
              <a:buChar char="-"/>
            </a:pPr>
            <a:r>
              <a:rPr lang="es-ES" sz="2508" b="1" dirty="0"/>
              <a:t>Oficina municipal dedicada a la información y los servicios para </a:t>
            </a:r>
            <a:r>
              <a:rPr lang="es-ES" sz="2508" b="1" dirty="0" smtClean="0"/>
              <a:t>las/os ciudadanas/os </a:t>
            </a:r>
          </a:p>
          <a:p>
            <a:pPr marL="355600" lvl="0" indent="-337820" algn="just">
              <a:lnSpc>
                <a:spcPct val="100000"/>
              </a:lnSpc>
              <a:spcBef>
                <a:spcPts val="100"/>
              </a:spcBef>
              <a:buSzPct val="100000"/>
              <a:buFont typeface="Tahoma"/>
              <a:buChar char="-"/>
            </a:pPr>
            <a:endParaRPr sz="2508" dirty="0"/>
          </a:p>
          <a:p>
            <a:pPr marL="355600" lvl="0" indent="-337820" algn="just" rtl="0">
              <a:lnSpc>
                <a:spcPct val="100000"/>
              </a:lnSpc>
              <a:spcBef>
                <a:spcPts val="100"/>
              </a:spcBef>
              <a:spcAft>
                <a:spcPts val="0"/>
              </a:spcAft>
              <a:buSzPct val="100000"/>
              <a:buFont typeface="Calibri"/>
              <a:buChar char="-"/>
            </a:pPr>
            <a:r>
              <a:rPr lang="es-ES" sz="2508" b="1" dirty="0" smtClean="0"/>
              <a:t>Reuniones públicas</a:t>
            </a:r>
            <a:endParaRPr sz="2508" b="1"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ee6875a22_0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065" marR="5080" lvl="0" algn="ctr">
              <a:lnSpc>
                <a:spcPct val="119574"/>
              </a:lnSpc>
              <a:buSzPct val="104444"/>
            </a:pPr>
            <a:r>
              <a:rPr lang="en-US" sz="4500" b="1" dirty="0" smtClean="0">
                <a:solidFill>
                  <a:srgbClr val="0C45A6"/>
                </a:solidFill>
              </a:rPr>
              <a:t>EJEMPLOS DE INFORMACIÓN</a:t>
            </a:r>
            <a:r>
              <a:rPr lang="en-US" sz="4500" b="1" dirty="0">
                <a:solidFill>
                  <a:srgbClr val="0C45A6"/>
                </a:solidFill>
              </a:rPr>
              <a:t/>
            </a:r>
            <a:br>
              <a:rPr lang="en-US" sz="4500" b="1" dirty="0">
                <a:solidFill>
                  <a:srgbClr val="0C45A6"/>
                </a:solidFill>
              </a:rPr>
            </a:br>
            <a:r>
              <a:rPr lang="en-US" sz="2400" b="1" dirty="0">
                <a:solidFill>
                  <a:srgbClr val="0070C0"/>
                </a:solidFill>
              </a:rPr>
              <a:t>JORNADAS DE PUERTAS ABIERTAS </a:t>
            </a:r>
            <a:endParaRPr sz="4500" dirty="0">
              <a:solidFill>
                <a:srgbClr val="0070C0"/>
              </a:solidFill>
            </a:endParaRPr>
          </a:p>
        </p:txBody>
      </p:sp>
      <p:sp>
        <p:nvSpPr>
          <p:cNvPr id="156" name="Google Shape;156;g12ee6875a22_0_37"/>
          <p:cNvSpPr txBox="1">
            <a:spLocks noGrp="1"/>
          </p:cNvSpPr>
          <p:nvPr>
            <p:ph type="body" idx="1"/>
          </p:nvPr>
        </p:nvSpPr>
        <p:spPr>
          <a:xfrm>
            <a:off x="838200" y="1754550"/>
            <a:ext cx="10515600" cy="4351200"/>
          </a:xfrm>
          <a:prstGeom prst="rect">
            <a:avLst/>
          </a:prstGeom>
        </p:spPr>
        <p:txBody>
          <a:bodyPr spcFirstLastPara="1" wrap="square" lIns="91425" tIns="45700" rIns="91425" bIns="45700" anchor="t" anchorCtr="0">
            <a:noAutofit/>
          </a:bodyPr>
          <a:lstStyle/>
          <a:p>
            <a:pPr marL="36195" marR="36195" lvl="0" indent="0" algn="just">
              <a:lnSpc>
                <a:spcPct val="80000"/>
              </a:lnSpc>
              <a:spcBef>
                <a:spcPts val="0"/>
              </a:spcBef>
              <a:buSzPts val="688"/>
              <a:buNone/>
            </a:pPr>
            <a:r>
              <a:rPr lang="es-ES" sz="1225" b="1" dirty="0"/>
              <a:t>Asunto: </a:t>
            </a:r>
          </a:p>
          <a:p>
            <a:pPr marL="36195" marR="36195" lvl="0" indent="0" algn="just">
              <a:lnSpc>
                <a:spcPct val="80000"/>
              </a:lnSpc>
              <a:spcBef>
                <a:spcPts val="0"/>
              </a:spcBef>
              <a:buSzPts val="688"/>
              <a:buNone/>
            </a:pPr>
            <a:r>
              <a:rPr lang="es-ES" sz="1225" dirty="0"/>
              <a:t>Jornadas de puertas abiertas para proporcionar asistencia técnica a </a:t>
            </a:r>
            <a:r>
              <a:rPr lang="es-ES" sz="1225" dirty="0" smtClean="0"/>
              <a:t>las/os ciudadanas/os </a:t>
            </a:r>
            <a:r>
              <a:rPr lang="es-ES" sz="1225" dirty="0"/>
              <a:t>para la creación del Servicio Público de Identidad Digital - SPID (3 eventos en 3 municipios) </a:t>
            </a:r>
          </a:p>
          <a:p>
            <a:pPr marL="36195" marR="36195" lvl="0" indent="0" algn="just">
              <a:lnSpc>
                <a:spcPct val="80000"/>
              </a:lnSpc>
              <a:spcBef>
                <a:spcPts val="0"/>
              </a:spcBef>
              <a:buSzPts val="688"/>
              <a:buNone/>
            </a:pPr>
            <a:endParaRPr lang="es-ES" sz="1225" b="1" dirty="0"/>
          </a:p>
          <a:p>
            <a:pPr marL="36195" marR="36195" lvl="0" indent="0" algn="just">
              <a:lnSpc>
                <a:spcPct val="80000"/>
              </a:lnSpc>
              <a:spcBef>
                <a:spcPts val="0"/>
              </a:spcBef>
              <a:buSzPts val="688"/>
              <a:buNone/>
            </a:pPr>
            <a:r>
              <a:rPr lang="es-ES" sz="1225" b="1" dirty="0"/>
              <a:t>Grupos objetivo: </a:t>
            </a:r>
            <a:r>
              <a:rPr lang="es-ES" sz="1225" dirty="0" smtClean="0"/>
              <a:t>ciudadanas/os </a:t>
            </a:r>
            <a:r>
              <a:rPr lang="es-ES" sz="1225" dirty="0"/>
              <a:t>con escasas competencias digitales, </a:t>
            </a:r>
            <a:r>
              <a:rPr lang="es-ES" sz="1225" dirty="0" smtClean="0"/>
              <a:t>trabajadoras/es </a:t>
            </a:r>
            <a:r>
              <a:rPr lang="es-ES" sz="1225" dirty="0"/>
              <a:t>que no pueden obtener una cita para el registro durante los días laborables </a:t>
            </a:r>
            <a:endParaRPr lang="es-ES" sz="1225" dirty="0" smtClean="0"/>
          </a:p>
          <a:p>
            <a:pPr marL="36195" marR="36195" lvl="0" indent="0" algn="just">
              <a:lnSpc>
                <a:spcPct val="80000"/>
              </a:lnSpc>
              <a:spcBef>
                <a:spcPts val="0"/>
              </a:spcBef>
              <a:buSzPts val="688"/>
              <a:buNone/>
            </a:pPr>
            <a:endParaRPr sz="1225" dirty="0" smtClean="0"/>
          </a:p>
          <a:p>
            <a:pPr marL="0" lvl="0" indent="0" algn="just" rtl="0">
              <a:lnSpc>
                <a:spcPct val="80000"/>
              </a:lnSpc>
              <a:spcBef>
                <a:spcPts val="0"/>
              </a:spcBef>
              <a:spcAft>
                <a:spcPts val="0"/>
              </a:spcAft>
              <a:buClr>
                <a:schemeClr val="dk1"/>
              </a:buClr>
              <a:buSzPts val="688"/>
              <a:buFont typeface="Arial"/>
              <a:buNone/>
            </a:pPr>
            <a:r>
              <a:rPr lang="en-US" sz="1225" b="1" dirty="0" smtClean="0"/>
              <a:t>Canales de </a:t>
            </a:r>
            <a:r>
              <a:rPr lang="en-US" sz="1225" b="1" dirty="0" err="1" smtClean="0"/>
              <a:t>comunicación</a:t>
            </a:r>
            <a:r>
              <a:rPr lang="en-US" sz="1225" b="1" dirty="0" smtClean="0"/>
              <a:t>: </a:t>
            </a:r>
            <a:endParaRPr sz="975" dirty="0" smtClean="0"/>
          </a:p>
          <a:p>
            <a:pPr marL="0" lvl="0" indent="0" algn="just">
              <a:lnSpc>
                <a:spcPct val="80000"/>
              </a:lnSpc>
              <a:spcBef>
                <a:spcPts val="0"/>
              </a:spcBef>
              <a:buSzPts val="688"/>
              <a:buNone/>
            </a:pPr>
            <a:r>
              <a:rPr lang="es-ES" sz="1225" dirty="0"/>
              <a:t>- página de </a:t>
            </a:r>
            <a:r>
              <a:rPr lang="es-ES" sz="1225" dirty="0" err="1"/>
              <a:t>facebook</a:t>
            </a:r>
            <a:r>
              <a:rPr lang="es-ES" sz="1225" dirty="0"/>
              <a:t> del proyecto (250 </a:t>
            </a:r>
            <a:r>
              <a:rPr lang="es-ES" sz="1225" dirty="0" smtClean="0"/>
              <a:t>seguidoras/es</a:t>
            </a:r>
            <a:r>
              <a:rPr lang="es-ES" sz="1225" dirty="0"/>
              <a:t>)</a:t>
            </a:r>
          </a:p>
          <a:p>
            <a:pPr marL="0" lvl="0" indent="0" algn="just">
              <a:lnSpc>
                <a:spcPct val="80000"/>
              </a:lnSpc>
              <a:spcBef>
                <a:spcPts val="0"/>
              </a:spcBef>
              <a:buSzPts val="688"/>
              <a:buNone/>
            </a:pPr>
            <a:r>
              <a:rPr lang="es-ES" sz="1225" dirty="0"/>
              <a:t>- Correo electrónico ad hoc </a:t>
            </a:r>
            <a:r>
              <a:rPr lang="es-ES" sz="1225" dirty="0" smtClean="0"/>
              <a:t>(desde </a:t>
            </a:r>
            <a:r>
              <a:rPr lang="es-ES" sz="1225" dirty="0"/>
              <a:t>ALDA, </a:t>
            </a:r>
            <a:r>
              <a:rPr lang="es-ES" sz="1225" dirty="0" smtClean="0"/>
              <a:t>municipios y centro </a:t>
            </a:r>
            <a:r>
              <a:rPr lang="es-ES" sz="1225" dirty="0"/>
              <a:t>de información juvenil): cartel digital, carta de invitación</a:t>
            </a:r>
          </a:p>
          <a:p>
            <a:pPr marL="0" lvl="0" indent="0" algn="just">
              <a:lnSpc>
                <a:spcPct val="80000"/>
              </a:lnSpc>
              <a:spcBef>
                <a:spcPts val="0"/>
              </a:spcBef>
              <a:buSzPts val="688"/>
              <a:buNone/>
            </a:pPr>
            <a:r>
              <a:rPr lang="es-ES" sz="1225" dirty="0"/>
              <a:t>- boletín del proyecto (190 </a:t>
            </a:r>
            <a:r>
              <a:rPr lang="es-ES" sz="1225" dirty="0" smtClean="0"/>
              <a:t>suscriptoras/es</a:t>
            </a:r>
            <a:r>
              <a:rPr lang="es-ES" sz="1225" dirty="0"/>
              <a:t>)</a:t>
            </a:r>
          </a:p>
          <a:p>
            <a:pPr marL="0" lvl="0" indent="0" algn="just">
              <a:lnSpc>
                <a:spcPct val="80000"/>
              </a:lnSpc>
              <a:spcBef>
                <a:spcPts val="0"/>
              </a:spcBef>
              <a:buSzPts val="688"/>
              <a:buNone/>
            </a:pPr>
            <a:r>
              <a:rPr lang="es-ES" sz="1225" dirty="0"/>
              <a:t>- canales de comunicación de los municipios:</a:t>
            </a:r>
          </a:p>
          <a:p>
            <a:pPr marL="0" lvl="0" indent="0" algn="just">
              <a:lnSpc>
                <a:spcPct val="80000"/>
              </a:lnSpc>
              <a:spcBef>
                <a:spcPts val="0"/>
              </a:spcBef>
              <a:buSzPts val="688"/>
              <a:buNone/>
            </a:pPr>
            <a:r>
              <a:rPr lang="es-ES" sz="1225" dirty="0" smtClean="0"/>
              <a:t>	tablones </a:t>
            </a:r>
            <a:r>
              <a:rPr lang="es-ES" sz="1225" dirty="0"/>
              <a:t>de anuncios</a:t>
            </a:r>
          </a:p>
          <a:p>
            <a:pPr marL="0" lvl="0" indent="0" algn="just">
              <a:lnSpc>
                <a:spcPct val="80000"/>
              </a:lnSpc>
              <a:spcBef>
                <a:spcPts val="0"/>
              </a:spcBef>
              <a:buSzPts val="688"/>
              <a:buNone/>
            </a:pPr>
            <a:r>
              <a:rPr lang="es-ES" sz="1225" dirty="0" smtClean="0"/>
              <a:t>	canales </a:t>
            </a:r>
            <a:r>
              <a:rPr lang="es-ES" sz="1225" dirty="0"/>
              <a:t>de telegramas </a:t>
            </a:r>
          </a:p>
          <a:p>
            <a:pPr marL="0" lvl="0" indent="0" algn="just">
              <a:lnSpc>
                <a:spcPct val="80000"/>
              </a:lnSpc>
              <a:spcBef>
                <a:spcPts val="0"/>
              </a:spcBef>
              <a:buSzPts val="688"/>
              <a:buNone/>
            </a:pPr>
            <a:r>
              <a:rPr lang="es-ES" sz="1225" dirty="0" smtClean="0"/>
              <a:t>	canales </a:t>
            </a:r>
            <a:r>
              <a:rPr lang="es-ES" sz="1225" dirty="0"/>
              <a:t>de </a:t>
            </a:r>
            <a:r>
              <a:rPr lang="es-ES" sz="1225" dirty="0" err="1"/>
              <a:t>whatsapp</a:t>
            </a:r>
            <a:r>
              <a:rPr lang="es-ES" sz="1225" dirty="0"/>
              <a:t> </a:t>
            </a:r>
            <a:endParaRPr lang="es-ES" sz="1225" dirty="0" smtClean="0"/>
          </a:p>
          <a:p>
            <a:pPr marL="0" lvl="0" indent="0" algn="just" rtl="0">
              <a:lnSpc>
                <a:spcPct val="80000"/>
              </a:lnSpc>
              <a:spcBef>
                <a:spcPts val="0"/>
              </a:spcBef>
              <a:spcAft>
                <a:spcPts val="0"/>
              </a:spcAft>
              <a:buClr>
                <a:schemeClr val="dk1"/>
              </a:buClr>
              <a:buSzPts val="688"/>
              <a:buFont typeface="Arial"/>
              <a:buNone/>
            </a:pPr>
            <a:r>
              <a:rPr lang="en-US" sz="1225" b="1" dirty="0" err="1" smtClean="0"/>
              <a:t>Resultados</a:t>
            </a:r>
            <a:r>
              <a:rPr lang="en-US" sz="1225" b="1" dirty="0" smtClean="0"/>
              <a:t>: </a:t>
            </a:r>
            <a:endParaRPr sz="975" dirty="0"/>
          </a:p>
          <a:p>
            <a:pPr marL="285750" lvl="0" indent="-249237" algn="just">
              <a:lnSpc>
                <a:spcPct val="80000"/>
              </a:lnSpc>
              <a:spcBef>
                <a:spcPts val="0"/>
              </a:spcBef>
              <a:buSzPts val="1225"/>
              <a:buFont typeface="Calibri"/>
              <a:buChar char="•"/>
            </a:pPr>
            <a:r>
              <a:rPr lang="en-US" sz="1225" dirty="0" smtClean="0"/>
              <a:t>160 </a:t>
            </a:r>
            <a:r>
              <a:rPr lang="es-ES" sz="1225" dirty="0"/>
              <a:t>nuevas cuentas </a:t>
            </a:r>
            <a:r>
              <a:rPr lang="es-ES" sz="1225" dirty="0" smtClean="0"/>
              <a:t>en </a:t>
            </a:r>
            <a:r>
              <a:rPr lang="es-ES" sz="1225" dirty="0"/>
              <a:t>el Sistema </a:t>
            </a:r>
            <a:r>
              <a:rPr lang="es-ES" sz="1225" dirty="0"/>
              <a:t>Público de Identidad Digital </a:t>
            </a:r>
            <a:r>
              <a:rPr lang="es-ES" sz="1225" dirty="0"/>
              <a:t> </a:t>
            </a:r>
            <a:r>
              <a:rPr lang="es-ES" sz="1225" dirty="0"/>
              <a:t>abiertas </a:t>
            </a:r>
            <a:r>
              <a:rPr lang="es-ES" sz="1225" dirty="0"/>
              <a:t>en 2 días en 3 municipios diferentes: en su mayoría </a:t>
            </a:r>
            <a:r>
              <a:rPr lang="es-ES" sz="1225" dirty="0" smtClean="0"/>
              <a:t>personas mayores </a:t>
            </a:r>
            <a:r>
              <a:rPr lang="es-ES" sz="1225" dirty="0"/>
              <a:t>de 60 </a:t>
            </a:r>
            <a:r>
              <a:rPr lang="es-ES" sz="1225" dirty="0" smtClean="0"/>
              <a:t>años, </a:t>
            </a:r>
            <a:r>
              <a:rPr lang="es-ES" sz="1225" dirty="0"/>
              <a:t>pero también </a:t>
            </a:r>
            <a:r>
              <a:rPr lang="es-ES" sz="1225" dirty="0" smtClean="0"/>
              <a:t>jóvenes.</a:t>
            </a:r>
          </a:p>
          <a:p>
            <a:pPr marL="285750" lvl="0" indent="-249237" algn="just">
              <a:lnSpc>
                <a:spcPct val="80000"/>
              </a:lnSpc>
              <a:spcBef>
                <a:spcPts val="0"/>
              </a:spcBef>
              <a:buSzPts val="1225"/>
              <a:buFont typeface="Calibri"/>
              <a:buChar char="•"/>
            </a:pPr>
            <a:r>
              <a:rPr lang="en-US" sz="1225" dirty="0" err="1" smtClean="0"/>
              <a:t>Más</a:t>
            </a:r>
            <a:r>
              <a:rPr lang="en-US" sz="1225" dirty="0" smtClean="0"/>
              <a:t> de 250 personas </a:t>
            </a:r>
            <a:r>
              <a:rPr lang="en-US" sz="1225" dirty="0" err="1" smtClean="0"/>
              <a:t>dejaron</a:t>
            </a:r>
            <a:r>
              <a:rPr lang="en-US" sz="1225" dirty="0" smtClean="0"/>
              <a:t> </a:t>
            </a:r>
            <a:r>
              <a:rPr lang="es-ES" sz="1225" dirty="0" smtClean="0"/>
              <a:t>de solicitar la información ofrecida.</a:t>
            </a:r>
            <a:endParaRPr sz="975" dirty="0"/>
          </a:p>
          <a:p>
            <a:pPr marL="0" lvl="0" indent="0" algn="just" rtl="0">
              <a:lnSpc>
                <a:spcPct val="80000"/>
              </a:lnSpc>
              <a:spcBef>
                <a:spcPts val="0"/>
              </a:spcBef>
              <a:spcAft>
                <a:spcPts val="0"/>
              </a:spcAft>
              <a:buClr>
                <a:schemeClr val="dk1"/>
              </a:buClr>
              <a:buSzPts val="688"/>
              <a:buFont typeface="Arial"/>
              <a:buNone/>
            </a:pPr>
            <a:endParaRPr sz="1225" dirty="0"/>
          </a:p>
          <a:p>
            <a:pPr marL="0" lvl="0" indent="0" algn="just">
              <a:lnSpc>
                <a:spcPct val="80000"/>
              </a:lnSpc>
              <a:spcBef>
                <a:spcPts val="0"/>
              </a:spcBef>
              <a:buSzPts val="688"/>
              <a:buNone/>
            </a:pPr>
            <a:r>
              <a:rPr lang="es-ES" sz="1225" b="1" dirty="0" smtClean="0"/>
              <a:t>Personas </a:t>
            </a:r>
            <a:r>
              <a:rPr lang="es-ES" sz="1225" b="1" dirty="0"/>
              <a:t>implicadas en la información y la asistencia: </a:t>
            </a:r>
            <a:endParaRPr sz="975" dirty="0" smtClean="0"/>
          </a:p>
          <a:p>
            <a:pPr marL="285750" lvl="0" indent="-249237" algn="just">
              <a:lnSpc>
                <a:spcPct val="80000"/>
              </a:lnSpc>
              <a:spcBef>
                <a:spcPts val="0"/>
              </a:spcBef>
              <a:buSzPts val="1225"/>
              <a:buFont typeface="Calibri"/>
              <a:buChar char="•"/>
            </a:pPr>
            <a:r>
              <a:rPr lang="es-ES" sz="1225" dirty="0"/>
              <a:t>4 </a:t>
            </a:r>
            <a:r>
              <a:rPr lang="es-ES" sz="1225" dirty="0" smtClean="0"/>
              <a:t>funcionarias/os </a:t>
            </a:r>
            <a:r>
              <a:rPr lang="es-ES" sz="1225" dirty="0"/>
              <a:t>municipales</a:t>
            </a:r>
          </a:p>
          <a:p>
            <a:pPr marL="285750" lvl="0" indent="-249237" algn="just">
              <a:lnSpc>
                <a:spcPct val="80000"/>
              </a:lnSpc>
              <a:spcBef>
                <a:spcPts val="0"/>
              </a:spcBef>
              <a:buSzPts val="1225"/>
              <a:buFont typeface="Calibri"/>
              <a:buChar char="•"/>
            </a:pPr>
            <a:r>
              <a:rPr lang="es-ES" sz="1225" dirty="0"/>
              <a:t>12 jóvenes </a:t>
            </a:r>
            <a:r>
              <a:rPr lang="es-ES" sz="1225" dirty="0" smtClean="0"/>
              <a:t>voluntarias/os</a:t>
            </a:r>
          </a:p>
          <a:p>
            <a:pPr marL="285750" lvl="0" indent="-249237" algn="just">
              <a:lnSpc>
                <a:spcPct val="80000"/>
              </a:lnSpc>
              <a:spcBef>
                <a:spcPts val="0"/>
              </a:spcBef>
              <a:buSzPts val="1225"/>
              <a:buFont typeface="Calibri"/>
              <a:buChar char="•"/>
            </a:pPr>
            <a:endParaRPr sz="1225" dirty="0"/>
          </a:p>
          <a:p>
            <a:pPr marL="0" lvl="0" indent="0" algn="just" rtl="0">
              <a:lnSpc>
                <a:spcPct val="80000"/>
              </a:lnSpc>
              <a:spcBef>
                <a:spcPts val="0"/>
              </a:spcBef>
              <a:spcAft>
                <a:spcPts val="0"/>
              </a:spcAft>
              <a:buClr>
                <a:schemeClr val="dk1"/>
              </a:buClr>
              <a:buSzPts val="688"/>
              <a:buFont typeface="Arial"/>
              <a:buNone/>
            </a:pPr>
            <a:r>
              <a:rPr lang="en-US" sz="1225" b="1" dirty="0" err="1" smtClean="0"/>
              <a:t>Destacado</a:t>
            </a:r>
            <a:r>
              <a:rPr lang="en-US" sz="1225" b="1" dirty="0" smtClean="0"/>
              <a:t>:</a:t>
            </a:r>
            <a:endParaRPr sz="1225" b="1" dirty="0"/>
          </a:p>
          <a:p>
            <a:pPr marL="285750" lvl="0" indent="-249237" algn="just">
              <a:lnSpc>
                <a:spcPct val="80000"/>
              </a:lnSpc>
              <a:spcBef>
                <a:spcPts val="0"/>
              </a:spcBef>
              <a:buSzPts val="1225"/>
              <a:buFont typeface="Calibri"/>
              <a:buChar char="•"/>
            </a:pPr>
            <a:r>
              <a:rPr lang="es-ES" sz="1225" dirty="0"/>
              <a:t>El evento se organizó en días no laborables (sábados)</a:t>
            </a:r>
          </a:p>
          <a:p>
            <a:pPr marL="285750" lvl="0" indent="-249237" algn="just">
              <a:lnSpc>
                <a:spcPct val="80000"/>
              </a:lnSpc>
              <a:spcBef>
                <a:spcPts val="0"/>
              </a:spcBef>
              <a:buSzPts val="1225"/>
              <a:buFont typeface="Calibri"/>
              <a:buChar char="•"/>
            </a:pPr>
            <a:r>
              <a:rPr lang="es-ES" sz="1225" dirty="0" smtClean="0"/>
              <a:t>Acceso </a:t>
            </a:r>
            <a:r>
              <a:rPr lang="es-ES" sz="1225" dirty="0"/>
              <a:t>abierto (sin reserva)</a:t>
            </a:r>
          </a:p>
          <a:p>
            <a:pPr marL="285750" lvl="0" indent="-249237" algn="just">
              <a:lnSpc>
                <a:spcPct val="80000"/>
              </a:lnSpc>
              <a:spcBef>
                <a:spcPts val="0"/>
              </a:spcBef>
              <a:buSzPts val="1225"/>
              <a:buFont typeface="Calibri"/>
              <a:buChar char="•"/>
            </a:pPr>
            <a:r>
              <a:rPr lang="es-ES" sz="1225" dirty="0" smtClean="0"/>
              <a:t>El </a:t>
            </a:r>
            <a:r>
              <a:rPr lang="es-ES" sz="1225" dirty="0"/>
              <a:t>acto se celebró en espacios públicos abiertos (plazas, mercadillos, edificios muy accesibles y reconocibles)</a:t>
            </a:r>
          </a:p>
          <a:p>
            <a:pPr marL="285750" lvl="0" indent="-249237" algn="just">
              <a:lnSpc>
                <a:spcPct val="80000"/>
              </a:lnSpc>
              <a:spcBef>
                <a:spcPts val="0"/>
              </a:spcBef>
              <a:buSzPts val="1225"/>
              <a:buFont typeface="Calibri"/>
              <a:buChar char="•"/>
            </a:pPr>
            <a:r>
              <a:rPr lang="es-ES" sz="1225" dirty="0"/>
              <a:t>L</a:t>
            </a:r>
            <a:r>
              <a:rPr lang="es-ES" sz="1225" dirty="0" smtClean="0"/>
              <a:t>a </a:t>
            </a:r>
            <a:r>
              <a:rPr lang="es-ES" sz="1225" dirty="0"/>
              <a:t>urgencia y relevancia del tema tratado</a:t>
            </a:r>
          </a:p>
          <a:p>
            <a:pPr marL="285750" lvl="0" indent="-249237" algn="just">
              <a:lnSpc>
                <a:spcPct val="80000"/>
              </a:lnSpc>
              <a:spcBef>
                <a:spcPts val="0"/>
              </a:spcBef>
              <a:buSzPts val="1225"/>
              <a:buFont typeface="Calibri"/>
              <a:buChar char="•"/>
            </a:pPr>
            <a:r>
              <a:rPr lang="es-ES" sz="1225" dirty="0" smtClean="0"/>
              <a:t>Presencia </a:t>
            </a:r>
            <a:r>
              <a:rPr lang="es-ES" sz="1225" dirty="0"/>
              <a:t>de </a:t>
            </a:r>
            <a:r>
              <a:rPr lang="es-ES" sz="1225" dirty="0" smtClean="0"/>
              <a:t>funcionarias/os públicas/os </a:t>
            </a:r>
            <a:r>
              <a:rPr lang="es-ES" sz="1225" dirty="0"/>
              <a:t>disponibles para la información, la asistencia y el procedimiento de inscripción el </a:t>
            </a:r>
            <a:r>
              <a:rPr lang="es-ES" sz="1225" dirty="0" smtClean="0"/>
              <a:t>sábado</a:t>
            </a:r>
            <a:endParaRPr sz="185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2317</Words>
  <Application>Microsoft Office PowerPoint</Application>
  <PresentationFormat>Personalizado</PresentationFormat>
  <Paragraphs>240</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Tahoma</vt:lpstr>
      <vt:lpstr>Calibri</vt:lpstr>
      <vt:lpstr>Noto Sans Symbols</vt:lpstr>
      <vt:lpstr>Helvetica Neue</vt:lpstr>
      <vt:lpstr>Office Theme</vt:lpstr>
      <vt:lpstr>PARTICIPACIÓN CIVIL Y DEMOCRÁTICA  “Cómo capacitar a las/os ciudadanas/os para participar en la vida pública de sus comunidades” Proyecto PIECE - ALDA </vt:lpstr>
      <vt:lpstr>PROGRAMA</vt:lpstr>
      <vt:lpstr>DEMOCRACIA PARTICIPATIVA </vt:lpstr>
      <vt:lpstr>DEMOCRACIA PARTICIPATIVA </vt:lpstr>
      <vt:lpstr>AGENTES DE INTERÉS</vt:lpstr>
      <vt:lpstr>4 NIVELES DE PARTICIPACIÓN</vt:lpstr>
      <vt:lpstr>NIVEL 1: INFORMACIÓN</vt:lpstr>
      <vt:lpstr>1 – Herramientas y procedimientos</vt:lpstr>
      <vt:lpstr>EJEMPLOS DE INFORMACIÓN JORNADAS DE PUERTAS ABIERTAS </vt:lpstr>
      <vt:lpstr>EJEMPLOS DE INFORMACIÓN</vt:lpstr>
      <vt:lpstr>NIVEL 2: CONSULTA</vt:lpstr>
      <vt:lpstr>2 – Herramientas y procedimientos</vt:lpstr>
      <vt:lpstr>EJEMPLOS DE CONSULTA</vt:lpstr>
      <vt:lpstr>EJEMPLOS DE CONSULTA</vt:lpstr>
      <vt:lpstr>EJEMPLOS DE CONSULTA Consulta cívica en la escuela Sahabi 4, Kairouan (Túnez) - proyecto AUTREMENTO </vt:lpstr>
      <vt:lpstr>EJEMPLOS DE CONSULTA Consulta cívica en la escuela Sahabi 4, Kairouan (Túnez) - proyecto AUTREMENTO </vt:lpstr>
      <vt:lpstr>NIVEL 3: DIÁLOGO </vt:lpstr>
      <vt:lpstr>3 - Herramientas y procedimientos WORLD CAFÉ</vt:lpstr>
      <vt:lpstr>ESPACIOS ABIERTOS</vt:lpstr>
      <vt:lpstr>GRUPOS FOCALES</vt:lpstr>
      <vt:lpstr>EJEMPLOS DE DIÁLOGO</vt:lpstr>
      <vt:lpstr>NIVEL 4: COLABORACIÓN/PARTENARIADO</vt:lpstr>
      <vt:lpstr>EMPODERAMIENTO VECINAL Reactivación de las Juntas Vecinales estimulando la participación y las nuevas ideas</vt:lpstr>
      <vt:lpstr>Gracias!  Para más información:  anna.ditta@alda-europe.eu alda-europe.eu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PARTICIPACIÓN CIVIL Y DEMOCRÁTICA “ “Cómo capacitar a las/os ciudadanas/os para participar en la vida pública de sus comunidades” Proyecto PIECE - ALDA </dc:title>
  <dc:creator>Samuel Yosef</dc:creator>
  <cp:lastModifiedBy>Alicia Ocon</cp:lastModifiedBy>
  <cp:revision>19</cp:revision>
  <dcterms:created xsi:type="dcterms:W3CDTF">2021-01-21T14:33:45Z</dcterms:created>
  <dcterms:modified xsi:type="dcterms:W3CDTF">2022-11-02T11:29:27Z</dcterms:modified>
</cp:coreProperties>
</file>