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M8tAHH4rP0gAzynNlpwASxsAL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>
      <p:cViewPr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7a808fd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7a808fd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ee6875a2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ee6875a2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ee6875a2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ee6875a2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ee6875a2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ee6875a2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ee6875a2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ee6875a2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ee6875a2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ee6875a2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ee6875a2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ee6875a2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ee6875a2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ee6875a2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ee6875a2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ee6875a2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ee6875a2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ee6875a2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ee6875a2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ee6875a2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ee6875a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ee6875a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ee6875a2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ee6875a2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ee6875a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ee6875a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e6875a2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e6875a2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ee6875a2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ee6875a2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ee6875a2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ee6875a2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ee6875a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ee6875a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ee6875a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ee6875a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ee6875a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ee6875a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ee6875a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ee6875a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ee6875a2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ee6875a2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ee6875a2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ee6875a2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ee6875a2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ee6875a2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1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2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4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5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6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7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8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9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0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8371" t="33131" r="3926" b="33732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60" t="11279" r="3847" b="12857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community/opengov/case/statutory-elected-senior-citizens'-councils-denmar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ditta@alda-europe.e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7a808fdf3_0_0"/>
          <p:cNvSpPr txBox="1">
            <a:spLocks noGrp="1"/>
          </p:cNvSpPr>
          <p:nvPr>
            <p:ph type="ctrTitle"/>
          </p:nvPr>
        </p:nvSpPr>
        <p:spPr>
          <a:xfrm>
            <a:off x="1524000" y="2720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2700" lvl="0" indent="0" algn="ctr" rtl="0">
              <a:lnSpc>
                <a:spcPct val="1146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/>
              <a:t>PARTICIPATION CIVILE et DEMOCRATIQUE</a:t>
            </a:r>
          </a:p>
          <a:p>
            <a:pPr marL="12700" lvl="0" indent="0" algn="ctr" rtl="0">
              <a:lnSpc>
                <a:spcPct val="1146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/>
              <a:t>"Comment donner aux </a:t>
            </a:r>
            <a:r>
              <a:rPr lang="en-US" sz="2400" b="1" dirty="0" err="1"/>
              <a:t>citoyens</a:t>
            </a:r>
            <a:r>
              <a:rPr lang="en-US" sz="2400" b="1" dirty="0"/>
              <a:t> les </a:t>
            </a:r>
            <a:r>
              <a:rPr lang="en-US" sz="2400" b="1" dirty="0" err="1"/>
              <a:t>moyens</a:t>
            </a:r>
            <a:r>
              <a:rPr lang="en-US" sz="2400" b="1" dirty="0"/>
              <a:t> de </a:t>
            </a:r>
            <a:r>
              <a:rPr lang="en-US" sz="2400" b="1" dirty="0" err="1"/>
              <a:t>participer</a:t>
            </a:r>
            <a:r>
              <a:rPr lang="en-US" sz="2400" b="1" dirty="0"/>
              <a:t> </a:t>
            </a:r>
            <a:r>
              <a:rPr lang="en-US" sz="2400" b="1" dirty="0" err="1"/>
              <a:t>à</a:t>
            </a:r>
            <a:r>
              <a:rPr lang="en-US" sz="2400" b="1" dirty="0"/>
              <a:t> la vie </a:t>
            </a:r>
            <a:r>
              <a:rPr lang="en-US" sz="2400" b="1" dirty="0" err="1"/>
              <a:t>publique</a:t>
            </a:r>
            <a:r>
              <a:rPr lang="en-US" sz="2400" b="1" dirty="0"/>
              <a:t> de </a:t>
            </a:r>
            <a:r>
              <a:rPr lang="en-US" sz="2400" b="1" dirty="0" err="1"/>
              <a:t>leur</a:t>
            </a:r>
            <a:r>
              <a:rPr lang="en-US" sz="2400" b="1" dirty="0"/>
              <a:t> </a:t>
            </a:r>
            <a:r>
              <a:rPr lang="en-US" sz="2400" b="1" dirty="0" err="1"/>
              <a:t>communauté</a:t>
            </a:r>
            <a:r>
              <a:rPr lang="en-US" sz="2400" b="1" dirty="0"/>
              <a:t>".</a:t>
            </a:r>
            <a:endParaRPr sz="2400" b="1" dirty="0"/>
          </a:p>
          <a:p>
            <a:pPr marL="12700" lvl="0" indent="0" algn="ctr" rtl="0">
              <a:lnSpc>
                <a:spcPct val="1146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/>
              <a:t>Piece </a:t>
            </a:r>
            <a:r>
              <a:rPr lang="en-US" sz="2400" b="1" dirty="0" err="1"/>
              <a:t>projet</a:t>
            </a:r>
            <a:r>
              <a:rPr lang="en-US" sz="2400" b="1" dirty="0"/>
              <a:t> - ALDA</a:t>
            </a:r>
            <a:endParaRPr sz="24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dirty="0"/>
          </a:p>
        </p:txBody>
      </p:sp>
      <p:pic>
        <p:nvPicPr>
          <p:cNvPr id="107" name="Google Shape;107;gb7a808fdf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666999" cy="18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ee6875a22_0_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lang="en-US" sz="4500" b="1" dirty="0">
                <a:solidFill>
                  <a:srgbClr val="0C45A6"/>
                </a:solidFill>
              </a:rPr>
              <a:t>QUELQUES EXEMPLES D'INFORMATIONS</a:t>
            </a:r>
            <a:endParaRPr sz="4500" dirty="0"/>
          </a:p>
        </p:txBody>
      </p:sp>
      <p:sp>
        <p:nvSpPr>
          <p:cNvPr id="162" name="Google Shape;162;g12ee6875a22_0_42"/>
          <p:cNvSpPr txBox="1">
            <a:spLocks noGrp="1"/>
          </p:cNvSpPr>
          <p:nvPr>
            <p:ph type="body" idx="1"/>
          </p:nvPr>
        </p:nvSpPr>
        <p:spPr>
          <a:xfrm>
            <a:off x="838200" y="1849325"/>
            <a:ext cx="4326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95" marR="3619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dirty="0"/>
              <a:t>La langue </a:t>
            </a:r>
            <a:r>
              <a:rPr lang="en-US" sz="2100" b="1" dirty="0" err="1"/>
              <a:t>utilisée</a:t>
            </a:r>
            <a:r>
              <a:rPr lang="en-US" sz="2100" b="1" dirty="0"/>
              <a:t> doit </a:t>
            </a:r>
            <a:r>
              <a:rPr lang="en-US" sz="2100" b="1" dirty="0" err="1"/>
              <a:t>tenir</a:t>
            </a:r>
            <a:r>
              <a:rPr lang="en-US" sz="2100" b="1" dirty="0"/>
              <a:t> </a:t>
            </a:r>
            <a:r>
              <a:rPr lang="en-US" sz="2100" b="1" dirty="0" err="1"/>
              <a:t>compte</a:t>
            </a:r>
            <a:r>
              <a:rPr lang="en-US" sz="2100" b="1" dirty="0"/>
              <a:t> de </a:t>
            </a:r>
            <a:r>
              <a:rPr lang="en-US" sz="2100" b="1" dirty="0" err="1"/>
              <a:t>l'identité</a:t>
            </a:r>
            <a:r>
              <a:rPr lang="en-US" sz="2100" b="1" dirty="0"/>
              <a:t> des </a:t>
            </a:r>
            <a:r>
              <a:rPr lang="en-US" sz="2100" b="1" dirty="0" err="1"/>
              <a:t>utilisateurs</a:t>
            </a:r>
            <a:r>
              <a:rPr lang="en-US" sz="2100" b="1" dirty="0"/>
              <a:t> !</a:t>
            </a:r>
            <a:endParaRPr sz="1400" dirty="0"/>
          </a:p>
          <a:p>
            <a:pPr marL="36195" marR="3619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dirty="0"/>
          </a:p>
          <a:p>
            <a:pPr marL="36195" marR="3619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/>
              <a:t>Groupe «Scintilla», Vicenza (Italie). </a:t>
            </a:r>
            <a:endParaRPr sz="1400" dirty="0"/>
          </a:p>
          <a:p>
            <a:pPr marL="36195" marR="3619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/>
              <a:t>Les </a:t>
            </a:r>
            <a:r>
              <a:rPr lang="en-US" sz="2100" dirty="0" err="1"/>
              <a:t>informations</a:t>
            </a:r>
            <a:r>
              <a:rPr lang="en-US" sz="2100" dirty="0"/>
              <a:t> </a:t>
            </a:r>
            <a:r>
              <a:rPr lang="en-US" sz="2100" dirty="0" err="1"/>
              <a:t>fournies</a:t>
            </a:r>
            <a:r>
              <a:rPr lang="en-US" sz="2100" dirty="0"/>
              <a:t> </a:t>
            </a:r>
            <a:r>
              <a:rPr lang="en-US" sz="2100" dirty="0" err="1"/>
              <a:t>uniquement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italien</a:t>
            </a:r>
            <a:r>
              <a:rPr lang="en-US" sz="2100" dirty="0"/>
              <a:t> </a:t>
            </a:r>
            <a:r>
              <a:rPr lang="en-US" sz="2100" dirty="0" err="1"/>
              <a:t>ont</a:t>
            </a:r>
            <a:r>
              <a:rPr lang="en-US" sz="2100" dirty="0"/>
              <a:t> </a:t>
            </a:r>
            <a:r>
              <a:rPr lang="en-US" sz="2100" dirty="0" err="1"/>
              <a:t>empêché</a:t>
            </a:r>
            <a:r>
              <a:rPr lang="en-US" sz="2100" dirty="0"/>
              <a:t> les </a:t>
            </a:r>
            <a:r>
              <a:rPr lang="en-US" sz="2100" dirty="0" err="1"/>
              <a:t>communautés</a:t>
            </a:r>
            <a:r>
              <a:rPr lang="en-US" sz="2100" dirty="0"/>
              <a:t> </a:t>
            </a:r>
            <a:r>
              <a:rPr lang="en-US" sz="2100" dirty="0" err="1"/>
              <a:t>d'étrangers</a:t>
            </a:r>
            <a:r>
              <a:rPr lang="en-US" sz="2100" dirty="0"/>
              <a:t>, </a:t>
            </a:r>
            <a:r>
              <a:rPr lang="en-US" sz="2100" dirty="0" err="1"/>
              <a:t>pourtant</a:t>
            </a:r>
            <a:r>
              <a:rPr lang="en-US" sz="2100" dirty="0"/>
              <a:t> </a:t>
            </a:r>
            <a:r>
              <a:rPr lang="en-US" sz="2100" dirty="0" err="1"/>
              <a:t>fortement</a:t>
            </a:r>
            <a:r>
              <a:rPr lang="en-US" sz="2100" dirty="0"/>
              <a:t> </a:t>
            </a:r>
            <a:r>
              <a:rPr lang="en-US" sz="2100" dirty="0" err="1"/>
              <a:t>présentes</a:t>
            </a:r>
            <a:r>
              <a:rPr lang="en-US" sz="2100" dirty="0"/>
              <a:t> dans la zone, de se </a:t>
            </a:r>
            <a:r>
              <a:rPr lang="en-US" sz="2100" dirty="0" err="1"/>
              <a:t>joindre</a:t>
            </a:r>
            <a:r>
              <a:rPr lang="en-US" sz="2100" dirty="0"/>
              <a:t> au </a:t>
            </a:r>
            <a:r>
              <a:rPr lang="en-US" sz="2100" dirty="0" err="1"/>
              <a:t>processus</a:t>
            </a:r>
            <a:r>
              <a:rPr lang="en-US" sz="2100" dirty="0"/>
              <a:t> </a:t>
            </a:r>
            <a:r>
              <a:rPr lang="en-US" sz="2100" dirty="0" err="1"/>
              <a:t>participatif</a:t>
            </a:r>
            <a:r>
              <a:rPr lang="en-US" sz="2100" dirty="0"/>
              <a:t> de requalification du quartier. Le </a:t>
            </a:r>
            <a:r>
              <a:rPr lang="en-US" sz="2100" dirty="0" err="1"/>
              <a:t>processus</a:t>
            </a:r>
            <a:r>
              <a:rPr lang="en-US" sz="2100" dirty="0"/>
              <a:t> a manqué de </a:t>
            </a:r>
            <a:r>
              <a:rPr lang="en-US" sz="2100" dirty="0" err="1"/>
              <a:t>représentativité</a:t>
            </a:r>
            <a:r>
              <a:rPr lang="en-US" sz="2100" dirty="0"/>
              <a:t> dans </a:t>
            </a:r>
            <a:r>
              <a:rPr lang="en-US" sz="2100" dirty="0" err="1"/>
              <a:t>cette</a:t>
            </a:r>
            <a:r>
              <a:rPr lang="en-US" sz="2100" dirty="0"/>
              <a:t> phase.</a:t>
            </a:r>
            <a:endParaRPr dirty="0"/>
          </a:p>
        </p:txBody>
      </p:sp>
      <p:sp>
        <p:nvSpPr>
          <p:cNvPr id="163" name="Google Shape;163;g12ee6875a22_0_42"/>
          <p:cNvSpPr txBox="1"/>
          <p:nvPr/>
        </p:nvSpPr>
        <p:spPr>
          <a:xfrm>
            <a:off x="6881700" y="2091375"/>
            <a:ext cx="4643100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" marR="36195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Numérique </a:t>
            </a:r>
            <a:r>
              <a:rPr lang="en-US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papier?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" marR="36195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Élections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conseils de quartier dans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communauté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située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zone de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piémont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6195" marR="36195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5 des 7 quartiers,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seul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fonctionné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6195" marR="36195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2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autres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quartiers (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principalement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montagne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seuls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panneaux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d'affichage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les brochures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fonctionné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car il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n'y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pas </a:t>
            </a:r>
            <a:r>
              <a:rPr lang="en-U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d'Internet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ee6875a22_0_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0"/>
              <a:buFont typeface="Arial"/>
              <a:buNone/>
            </a:pPr>
            <a:r>
              <a:rPr lang="en-US" sz="4500" b="1" dirty="0"/>
              <a:t>NIVEAU 2: CONSULTATION</a:t>
            </a:r>
            <a:endParaRPr sz="4500" b="1" dirty="0"/>
          </a:p>
        </p:txBody>
      </p:sp>
      <p:sp>
        <p:nvSpPr>
          <p:cNvPr id="169" name="Google Shape;169;g12ee6875a22_0_47"/>
          <p:cNvSpPr txBox="1">
            <a:spLocks noGrp="1"/>
          </p:cNvSpPr>
          <p:nvPr>
            <p:ph type="body" idx="1"/>
          </p:nvPr>
        </p:nvSpPr>
        <p:spPr>
          <a:xfrm>
            <a:off x="347400" y="1690825"/>
            <a:ext cx="11006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57580" marR="5080" lvl="0" indent="-945515" algn="ctr" rtl="0">
              <a:lnSpc>
                <a:spcPct val="114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600" dirty="0"/>
              <a:t>La consultation </a:t>
            </a:r>
            <a:r>
              <a:rPr lang="en-US" sz="1600" dirty="0" err="1"/>
              <a:t>permet</a:t>
            </a:r>
            <a:r>
              <a:rPr lang="en-US" sz="1600" dirty="0"/>
              <a:t> aux </a:t>
            </a:r>
            <a:r>
              <a:rPr lang="en-US" sz="1600" dirty="0" err="1"/>
              <a:t>autorités</a:t>
            </a:r>
            <a:r>
              <a:rPr lang="en-US" sz="1600" dirty="0"/>
              <a:t> </a:t>
            </a:r>
            <a:r>
              <a:rPr lang="en-US" sz="1600" dirty="0" err="1"/>
              <a:t>publiques</a:t>
            </a:r>
            <a:r>
              <a:rPr lang="en-US" sz="1600" dirty="0"/>
              <a:t> de </a:t>
            </a:r>
            <a:r>
              <a:rPr lang="en-US" sz="1600" b="1" dirty="0" err="1"/>
              <a:t>recueillir</a:t>
            </a:r>
            <a:r>
              <a:rPr lang="en-US" sz="1600" b="1" dirty="0"/>
              <a:t> </a:t>
            </a:r>
            <a:r>
              <a:rPr lang="en-US" sz="1600" b="1" dirty="0" err="1"/>
              <a:t>l'avis</a:t>
            </a:r>
            <a:r>
              <a:rPr lang="en-US" sz="1600" b="1" dirty="0"/>
              <a:t> des </a:t>
            </a:r>
            <a:r>
              <a:rPr lang="en-US" sz="1600" b="1" dirty="0" err="1"/>
              <a:t>particuliers</a:t>
            </a:r>
            <a:r>
              <a:rPr lang="en-US" sz="1600" b="1" dirty="0"/>
              <a:t>, </a:t>
            </a:r>
          </a:p>
          <a:p>
            <a:pPr marL="957580" marR="5080" lvl="0" indent="-945515" algn="ctr" rtl="0">
              <a:lnSpc>
                <a:spcPct val="1141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 dirty="0"/>
              <a:t>OSC et de la </a:t>
            </a:r>
            <a:r>
              <a:rPr lang="en-US" sz="1600" dirty="0" err="1"/>
              <a:t>société</a:t>
            </a:r>
            <a:r>
              <a:rPr lang="en-US" sz="1600" dirty="0"/>
              <a:t> civile dans son ensemble sur </a:t>
            </a:r>
            <a:r>
              <a:rPr lang="en-US" sz="1600" dirty="0" err="1"/>
              <a:t>une</a:t>
            </a:r>
            <a:r>
              <a:rPr lang="en-US" sz="1600" dirty="0"/>
              <a:t> politique </a:t>
            </a:r>
            <a:r>
              <a:rPr lang="en-US" sz="1600" dirty="0" err="1"/>
              <a:t>ou</a:t>
            </a:r>
            <a:r>
              <a:rPr lang="en-US" sz="1600" dirty="0"/>
              <a:t> un </a:t>
            </a:r>
            <a:r>
              <a:rPr lang="en-US" sz="1600" dirty="0" err="1"/>
              <a:t>sujet</a:t>
            </a:r>
            <a:r>
              <a:rPr lang="en-US" sz="1600" dirty="0"/>
              <a:t> </a:t>
            </a:r>
            <a:r>
              <a:rPr lang="en-US" sz="1600" dirty="0" err="1"/>
              <a:t>spécifique</a:t>
            </a:r>
            <a:r>
              <a:rPr lang="en-US" sz="1600" dirty="0"/>
              <a:t> dans le cadre </a:t>
            </a:r>
            <a:r>
              <a:rPr lang="en-US" sz="1600" dirty="0" err="1"/>
              <a:t>d'une</a:t>
            </a:r>
            <a:r>
              <a:rPr lang="en-US" sz="1600" dirty="0"/>
              <a:t> </a:t>
            </a:r>
            <a:r>
              <a:rPr lang="en-US" sz="1600" dirty="0" err="1"/>
              <a:t>procédure</a:t>
            </a:r>
            <a:r>
              <a:rPr lang="en-US" sz="1600" dirty="0"/>
              <a:t> </a:t>
            </a:r>
            <a:r>
              <a:rPr lang="en-US" sz="1600" dirty="0" err="1"/>
              <a:t>officielle</a:t>
            </a:r>
            <a:r>
              <a:rPr lang="en-US" sz="1600" dirty="0"/>
              <a:t>. </a:t>
            </a:r>
          </a:p>
          <a:p>
            <a:pPr marL="957580" marR="5080" lvl="0" indent="-945515" algn="ctr" rtl="0">
              <a:lnSpc>
                <a:spcPct val="1141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 dirty="0"/>
              <a:t>Les </a:t>
            </a:r>
            <a:r>
              <a:rPr lang="en-US" sz="1600" dirty="0" err="1"/>
              <a:t>autorités</a:t>
            </a:r>
            <a:r>
              <a:rPr lang="en-US" sz="1600" dirty="0"/>
              <a:t> </a:t>
            </a:r>
            <a:r>
              <a:rPr lang="en-US" sz="1600" dirty="0" err="1"/>
              <a:t>publiques</a:t>
            </a:r>
            <a:r>
              <a:rPr lang="en-US" sz="1600" dirty="0"/>
              <a:t> </a:t>
            </a:r>
            <a:r>
              <a:rPr lang="en-US" sz="1600" dirty="0" err="1"/>
              <a:t>peuvent</a:t>
            </a:r>
            <a:r>
              <a:rPr lang="en-US" sz="1600" dirty="0"/>
              <a:t> prendre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compte</a:t>
            </a:r>
            <a:r>
              <a:rPr lang="en-US" sz="1600" dirty="0"/>
              <a:t> les contributions </a:t>
            </a:r>
            <a:r>
              <a:rPr lang="en-US" sz="1600" dirty="0" err="1"/>
              <a:t>recueillies</a:t>
            </a:r>
            <a:r>
              <a:rPr lang="en-US" sz="1600" dirty="0"/>
              <a:t>,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n'est</a:t>
            </a:r>
            <a:r>
              <a:rPr lang="en-US" sz="1600" dirty="0"/>
              <a:t> pas </a:t>
            </a:r>
            <a:r>
              <a:rPr lang="en-US" sz="1600" dirty="0" err="1"/>
              <a:t>obligatoire</a:t>
            </a:r>
            <a:r>
              <a:rPr lang="en-US" sz="1600" dirty="0"/>
              <a:t>.</a:t>
            </a:r>
            <a:endParaRPr sz="1600" dirty="0"/>
          </a:p>
          <a:p>
            <a:pPr marL="957580" marR="5080" lvl="0" indent="-945515" algn="ctr" rtl="0">
              <a:lnSpc>
                <a:spcPct val="1141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070C0"/>
                </a:solidFill>
              </a:rPr>
              <a:t>QUELQUES RÈGLES CLÉS</a:t>
            </a:r>
            <a:endParaRPr sz="1350" b="1" dirty="0">
              <a:solidFill>
                <a:srgbClr val="171B8F"/>
              </a:solidFill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b="1" dirty="0">
                <a:solidFill>
                  <a:srgbClr val="002060"/>
                </a:solidFill>
              </a:rPr>
              <a:t>	A)Elaboration d'un message </a:t>
            </a:r>
            <a:r>
              <a:rPr lang="en-US" sz="1350" b="1" dirty="0" err="1">
                <a:solidFill>
                  <a:srgbClr val="002060"/>
                </a:solidFill>
              </a:rPr>
              <a:t>clair</a:t>
            </a:r>
            <a:r>
              <a:rPr lang="en-US" sz="1350" b="1" dirty="0">
                <a:solidFill>
                  <a:srgbClr val="002060"/>
                </a:solidFill>
              </a:rPr>
              <a:t> et précis, </a:t>
            </a:r>
            <a:r>
              <a:rPr lang="en-US" sz="1350" b="1" dirty="0" err="1">
                <a:solidFill>
                  <a:srgbClr val="002060"/>
                </a:solidFill>
              </a:rPr>
              <a:t>à</a:t>
            </a:r>
            <a:r>
              <a:rPr lang="en-US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 err="1">
                <a:solidFill>
                  <a:srgbClr val="002060"/>
                </a:solidFill>
              </a:rPr>
              <a:t>soumettre</a:t>
            </a:r>
            <a:r>
              <a:rPr lang="en-US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 err="1">
                <a:solidFill>
                  <a:srgbClr val="002060"/>
                </a:solidFill>
              </a:rPr>
              <a:t>à</a:t>
            </a:r>
            <a:r>
              <a:rPr lang="en-US" sz="1350" b="1" dirty="0">
                <a:solidFill>
                  <a:srgbClr val="002060"/>
                </a:solidFill>
              </a:rPr>
              <a:t> la consultation</a:t>
            </a:r>
            <a:endParaRPr sz="1350" b="1" dirty="0">
              <a:solidFill>
                <a:srgbClr val="002060"/>
              </a:solidFill>
            </a:endParaRPr>
          </a:p>
          <a:p>
            <a:pPr marL="637540" lvl="1" indent="-130175" algn="ctr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350"/>
              <a:buFont typeface="Calibri"/>
              <a:buChar char="-"/>
            </a:pPr>
            <a:r>
              <a:rPr lang="en-US" sz="1350" dirty="0" err="1"/>
              <a:t>Analyse</a:t>
            </a:r>
            <a:r>
              <a:rPr lang="en-US" sz="1350" dirty="0"/>
              <a:t> </a:t>
            </a:r>
            <a:r>
              <a:rPr lang="en-US" sz="1350" dirty="0" err="1"/>
              <a:t>préliminaire</a:t>
            </a:r>
            <a:r>
              <a:rPr lang="en-US" sz="1350" dirty="0"/>
              <a:t> du </a:t>
            </a:r>
            <a:r>
              <a:rPr lang="en-US" sz="1350" dirty="0" err="1"/>
              <a:t>contexte</a:t>
            </a:r>
            <a:r>
              <a:rPr lang="en-US" sz="1350" dirty="0"/>
              <a:t>, </a:t>
            </a:r>
            <a:r>
              <a:rPr lang="en-US" sz="1350" dirty="0" err="1"/>
              <a:t>avant</a:t>
            </a:r>
            <a:r>
              <a:rPr lang="en-US" sz="1350" dirty="0"/>
              <a:t> la </a:t>
            </a:r>
            <a:r>
              <a:rPr lang="en-US" sz="1350" dirty="0" err="1"/>
              <a:t>réunion</a:t>
            </a:r>
            <a:endParaRPr sz="1350" dirty="0"/>
          </a:p>
          <a:p>
            <a:pPr marL="637540" lvl="1" indent="-130175" algn="ctr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350"/>
              <a:buFont typeface="Calibri"/>
              <a:buChar char="-"/>
            </a:pPr>
            <a:r>
              <a:rPr lang="en-US" sz="1350" dirty="0"/>
              <a:t>Pour </a:t>
            </a:r>
            <a:r>
              <a:rPr lang="en-US" sz="1350" dirty="0" err="1"/>
              <a:t>quel</a:t>
            </a:r>
            <a:r>
              <a:rPr lang="en-US" sz="1350" dirty="0"/>
              <a:t> aspect de la politique </a:t>
            </a:r>
            <a:r>
              <a:rPr lang="en-US" sz="1350" dirty="0" err="1"/>
              <a:t>publique</a:t>
            </a:r>
            <a:r>
              <a:rPr lang="en-US" sz="1350" dirty="0"/>
              <a:t> </a:t>
            </a:r>
            <a:r>
              <a:rPr lang="en-US" sz="1350" dirty="0" err="1"/>
              <a:t>est-ce</a:t>
            </a:r>
            <a:r>
              <a:rPr lang="en-US" sz="1350" dirty="0"/>
              <a:t> que </a:t>
            </a:r>
            <a:r>
              <a:rPr lang="en-US" sz="1350" dirty="0" err="1"/>
              <a:t>j'ouvre</a:t>
            </a:r>
            <a:r>
              <a:rPr lang="en-US" sz="1350" dirty="0"/>
              <a:t> </a:t>
            </a:r>
            <a:r>
              <a:rPr lang="en-US" sz="1350" dirty="0" err="1"/>
              <a:t>une</a:t>
            </a:r>
            <a:r>
              <a:rPr lang="en-US" sz="1350" dirty="0"/>
              <a:t> consultation ?</a:t>
            </a:r>
            <a:endParaRPr sz="1350" dirty="0"/>
          </a:p>
          <a:p>
            <a:pPr marL="0" lvl="0" indent="0" algn="ctr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2650"/>
              <a:buFont typeface="Arial"/>
              <a:buNone/>
            </a:pPr>
            <a:endParaRPr sz="1350" dirty="0"/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b="1" dirty="0">
                <a:solidFill>
                  <a:srgbClr val="002060"/>
                </a:solidFill>
              </a:rPr>
              <a:t>	B)  Le format</a:t>
            </a:r>
            <a:endParaRPr sz="1350" b="1" dirty="0">
              <a:solidFill>
                <a:srgbClr val="002060"/>
              </a:solidFill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b="1" dirty="0">
                <a:solidFill>
                  <a:srgbClr val="002060"/>
                </a:solidFill>
              </a:rPr>
              <a:t>	</a:t>
            </a:r>
            <a:r>
              <a:rPr lang="en-US" sz="1350" dirty="0"/>
              <a:t>- le lieu de la </a:t>
            </a:r>
            <a:r>
              <a:rPr lang="en-US" sz="1350" dirty="0" err="1"/>
              <a:t>réunion</a:t>
            </a:r>
            <a:r>
              <a:rPr lang="en-US" sz="1350" dirty="0"/>
              <a:t> </a:t>
            </a:r>
            <a:r>
              <a:rPr lang="en-US" sz="1350" dirty="0" err="1"/>
              <a:t>publique</a:t>
            </a:r>
            <a:r>
              <a:rPr lang="en-US" sz="1350" dirty="0"/>
              <a:t> (un lieu </a:t>
            </a:r>
            <a:r>
              <a:rPr lang="en-US" sz="1350" dirty="0" err="1"/>
              <a:t>ouvert</a:t>
            </a:r>
            <a:r>
              <a:rPr lang="en-US" sz="1350" dirty="0"/>
              <a:t> et accessible </a:t>
            </a:r>
            <a:r>
              <a:rPr lang="en-US" sz="1350" dirty="0" err="1"/>
              <a:t>à</a:t>
            </a:r>
            <a:r>
              <a:rPr lang="en-US" sz="1350" dirty="0"/>
              <a:t> </a:t>
            </a:r>
            <a:r>
              <a:rPr lang="en-US" sz="1350" dirty="0" err="1"/>
              <a:t>tous</a:t>
            </a:r>
            <a:r>
              <a:rPr lang="en-US" sz="1350" dirty="0"/>
              <a:t>)</a:t>
            </a: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dirty="0"/>
              <a:t>	- Le format de la </a:t>
            </a:r>
            <a:r>
              <a:rPr lang="en-US" sz="1350" dirty="0" err="1"/>
              <a:t>réunion</a:t>
            </a:r>
            <a:r>
              <a:rPr lang="en-US" sz="1350" dirty="0"/>
              <a:t> (</a:t>
            </a:r>
            <a:r>
              <a:rPr lang="en-US" sz="1350" dirty="0" err="1"/>
              <a:t>éviter</a:t>
            </a:r>
            <a:r>
              <a:rPr lang="en-US" sz="1350" dirty="0"/>
              <a:t> un format trop </a:t>
            </a:r>
            <a:r>
              <a:rPr lang="en-US" sz="1350" dirty="0" err="1"/>
              <a:t>officiel</a:t>
            </a:r>
            <a:r>
              <a:rPr lang="en-US" sz="1350" dirty="0"/>
              <a:t>) : </a:t>
            </a:r>
            <a:r>
              <a:rPr lang="en-US" sz="1350" dirty="0" err="1"/>
              <a:t>en</a:t>
            </a:r>
            <a:r>
              <a:rPr lang="en-US" sz="1350" dirty="0"/>
              <a:t> </a:t>
            </a:r>
            <a:r>
              <a:rPr lang="en-US" sz="1350" dirty="0" err="1"/>
              <a:t>ligne</a:t>
            </a:r>
            <a:r>
              <a:rPr lang="en-US" sz="1350" dirty="0"/>
              <a:t>, </a:t>
            </a:r>
            <a:r>
              <a:rPr lang="en-US" sz="1350" dirty="0" err="1"/>
              <a:t>en</a:t>
            </a:r>
            <a:r>
              <a:rPr lang="en-US" sz="1350" dirty="0"/>
              <a:t> </a:t>
            </a:r>
            <a:r>
              <a:rPr lang="en-US" sz="1350" dirty="0" err="1"/>
              <a:t>présence</a:t>
            </a:r>
            <a:r>
              <a:rPr lang="en-US" sz="1350" dirty="0"/>
              <a:t>, </a:t>
            </a:r>
            <a:r>
              <a:rPr lang="en-US" sz="1350" dirty="0" err="1"/>
              <a:t>hybride</a:t>
            </a:r>
            <a:r>
              <a:rPr lang="en-US" sz="1350" dirty="0"/>
              <a:t>)</a:t>
            </a: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dirty="0"/>
              <a:t>	- </a:t>
            </a:r>
            <a:r>
              <a:rPr lang="en-US" sz="1350" dirty="0" err="1"/>
              <a:t>L'ordre</a:t>
            </a:r>
            <a:r>
              <a:rPr lang="en-US" sz="1350" dirty="0"/>
              <a:t> du jour de la </a:t>
            </a:r>
            <a:r>
              <a:rPr lang="en-US" sz="1350" dirty="0" err="1"/>
              <a:t>réunion</a:t>
            </a:r>
            <a:r>
              <a:rPr lang="en-US" sz="1350" dirty="0"/>
              <a:t> doit </a:t>
            </a:r>
            <a:r>
              <a:rPr lang="en-US" sz="1350" dirty="0" err="1"/>
              <a:t>permettre</a:t>
            </a:r>
            <a:r>
              <a:rPr lang="en-US" sz="1350" dirty="0"/>
              <a:t> un </a:t>
            </a:r>
            <a:r>
              <a:rPr lang="en-US" sz="1350" dirty="0" err="1"/>
              <a:t>échange</a:t>
            </a:r>
            <a:r>
              <a:rPr lang="en-US" sz="1350" dirty="0"/>
              <a:t> avec le public et ne pas se </a:t>
            </a:r>
            <a:r>
              <a:rPr lang="en-US" sz="1350" dirty="0" err="1"/>
              <a:t>terminer</a:t>
            </a:r>
            <a:r>
              <a:rPr lang="en-US" sz="1350" dirty="0"/>
              <a:t> par </a:t>
            </a:r>
            <a:r>
              <a:rPr lang="en-US" sz="1350" dirty="0" err="1"/>
              <a:t>une</a:t>
            </a:r>
            <a:r>
              <a:rPr lang="en-US" sz="1350" dirty="0"/>
              <a:t> longue </a:t>
            </a:r>
            <a:r>
              <a:rPr lang="en-US" sz="1350" dirty="0" err="1"/>
              <a:t>présentation</a:t>
            </a:r>
            <a:r>
              <a:rPr lang="en-US" sz="1350" dirty="0"/>
              <a:t> du </a:t>
            </a:r>
            <a:r>
              <a:rPr lang="en-US" sz="1350" dirty="0" err="1"/>
              <a:t>sujet</a:t>
            </a:r>
            <a:endParaRPr lang="en-US" sz="1350" dirty="0"/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dirty="0"/>
              <a:t>	- un </a:t>
            </a:r>
            <a:r>
              <a:rPr lang="en-US" sz="1350" dirty="0" err="1"/>
              <a:t>facilitateur</a:t>
            </a:r>
            <a:r>
              <a:rPr lang="en-US" sz="1350" dirty="0"/>
              <a:t> qui </a:t>
            </a:r>
            <a:r>
              <a:rPr lang="en-US" sz="1350" dirty="0" err="1"/>
              <a:t>puisse</a:t>
            </a:r>
            <a:r>
              <a:rPr lang="en-US" sz="1350" dirty="0"/>
              <a:t> </a:t>
            </a:r>
            <a:r>
              <a:rPr lang="en-US" sz="1350" dirty="0" err="1"/>
              <a:t>animer</a:t>
            </a:r>
            <a:r>
              <a:rPr lang="en-US" sz="1350" dirty="0"/>
              <a:t> le </a:t>
            </a:r>
            <a:r>
              <a:rPr lang="en-US" sz="1350" dirty="0" err="1"/>
              <a:t>débat</a:t>
            </a:r>
            <a:r>
              <a:rPr lang="en-US" sz="1350" dirty="0"/>
              <a:t>, </a:t>
            </a:r>
            <a:r>
              <a:rPr lang="en-US" sz="1350" dirty="0" err="1"/>
              <a:t>coordonner</a:t>
            </a:r>
            <a:r>
              <a:rPr lang="en-US" sz="1350" dirty="0"/>
              <a:t> le dialogue et </a:t>
            </a:r>
            <a:r>
              <a:rPr lang="en-US" sz="1350" dirty="0" err="1"/>
              <a:t>gérer</a:t>
            </a:r>
            <a:r>
              <a:rPr lang="en-US" sz="1350" dirty="0"/>
              <a:t> les </a:t>
            </a:r>
            <a:r>
              <a:rPr lang="en-US" sz="1350" dirty="0" err="1"/>
              <a:t>conflits</a:t>
            </a:r>
            <a:r>
              <a:rPr lang="en-US" sz="1350" dirty="0"/>
              <a:t> </a:t>
            </a:r>
            <a:r>
              <a:rPr lang="en-US" sz="1350" dirty="0" err="1"/>
              <a:t>potentiels</a:t>
            </a:r>
            <a:endParaRPr sz="1350" dirty="0"/>
          </a:p>
          <a:p>
            <a:pPr marL="0" lvl="0" indent="0" algn="ctr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Arial"/>
              <a:buNone/>
            </a:pPr>
            <a:endParaRPr sz="1350" dirty="0"/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b="1" dirty="0">
                <a:solidFill>
                  <a:srgbClr val="002060"/>
                </a:solidFill>
              </a:rPr>
              <a:t>	C) Follow up</a:t>
            </a:r>
            <a:endParaRPr sz="1350" b="1" dirty="0">
              <a:solidFill>
                <a:srgbClr val="002060"/>
              </a:solidFill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350" dirty="0"/>
              <a:t> 	- La consultation doit </a:t>
            </a:r>
            <a:r>
              <a:rPr lang="en-US" sz="1350" dirty="0" err="1"/>
              <a:t>garantir</a:t>
            </a:r>
            <a:r>
              <a:rPr lang="en-US" sz="1350" dirty="0"/>
              <a:t> un retour </a:t>
            </a:r>
            <a:r>
              <a:rPr lang="en-US" sz="1350" dirty="0" err="1"/>
              <a:t>d'information</a:t>
            </a:r>
            <a:r>
              <a:rPr lang="en-US" sz="1350" dirty="0"/>
              <a:t> sur le </a:t>
            </a:r>
            <a:r>
              <a:rPr lang="en-US" sz="1350" dirty="0" err="1"/>
              <a:t>processus</a:t>
            </a:r>
            <a:r>
              <a:rPr lang="en-US" sz="1350" dirty="0"/>
              <a:t> </a:t>
            </a:r>
            <a:r>
              <a:rPr lang="en-US" sz="1350" dirty="0" err="1"/>
              <a:t>décisionnel</a:t>
            </a:r>
            <a:r>
              <a:rPr lang="en-US" sz="1350" dirty="0"/>
              <a:t> </a:t>
            </a:r>
            <a:r>
              <a:rPr lang="en-US" sz="1350" dirty="0" err="1"/>
              <a:t>suivant</a:t>
            </a:r>
            <a:r>
              <a:rPr lang="en-US" sz="1350" dirty="0"/>
              <a:t>, </a:t>
            </a:r>
            <a:r>
              <a:rPr lang="en-US" sz="1350" dirty="0" err="1"/>
              <a:t>afin</a:t>
            </a:r>
            <a:r>
              <a:rPr lang="en-US" sz="1350" dirty="0"/>
              <a:t> </a:t>
            </a:r>
            <a:r>
              <a:rPr lang="en-US" sz="1350" dirty="0" err="1"/>
              <a:t>d'éviter</a:t>
            </a:r>
            <a:r>
              <a:rPr lang="en-US" sz="1350" dirty="0"/>
              <a:t> </a:t>
            </a:r>
            <a:r>
              <a:rPr lang="en-US" sz="1350" dirty="0" err="1"/>
              <a:t>toute</a:t>
            </a:r>
            <a:r>
              <a:rPr lang="en-US" sz="1350" dirty="0"/>
              <a:t> frustration et </a:t>
            </a:r>
            <a:r>
              <a:rPr lang="en-US" sz="1350" dirty="0" err="1"/>
              <a:t>perte</a:t>
            </a:r>
            <a:r>
              <a:rPr lang="en-US" sz="1350" dirty="0"/>
              <a:t> de </a:t>
            </a:r>
            <a:r>
              <a:rPr lang="en-US" sz="1350" dirty="0" err="1"/>
              <a:t>confiance</a:t>
            </a:r>
            <a:r>
              <a:rPr lang="en-US" sz="1350" dirty="0"/>
              <a:t> de la part des </a:t>
            </a:r>
            <a:r>
              <a:rPr lang="en-US" sz="1350" dirty="0" err="1"/>
              <a:t>citoyens</a:t>
            </a:r>
            <a:r>
              <a:rPr lang="en-US" sz="1350" dirty="0"/>
              <a:t>.</a:t>
            </a:r>
            <a:endParaRPr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ee6875a22_0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/>
              <a:t>2 – TOOLKIT et MÉCANISMES</a:t>
            </a:r>
            <a:endParaRPr sz="4500" b="1" dirty="0"/>
          </a:p>
        </p:txBody>
      </p:sp>
      <p:sp>
        <p:nvSpPr>
          <p:cNvPr id="175" name="Google Shape;175;g12ee6875a22_0_52"/>
          <p:cNvSpPr txBox="1">
            <a:spLocks noGrp="1"/>
          </p:cNvSpPr>
          <p:nvPr>
            <p:ph type="body" idx="1"/>
          </p:nvPr>
        </p:nvSpPr>
        <p:spPr>
          <a:xfrm>
            <a:off x="838200" y="15650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rgbClr val="171B8F"/>
                </a:solidFill>
              </a:rPr>
              <a:t>- </a:t>
            </a:r>
            <a:r>
              <a:rPr lang="en-US" sz="2000" b="1" dirty="0" err="1">
                <a:solidFill>
                  <a:srgbClr val="171B8F"/>
                </a:solidFill>
              </a:rPr>
              <a:t>Réunions</a:t>
            </a:r>
            <a:r>
              <a:rPr lang="en-US" sz="2000" b="1" dirty="0">
                <a:solidFill>
                  <a:srgbClr val="171B8F"/>
                </a:solidFill>
              </a:rPr>
              <a:t> </a:t>
            </a:r>
            <a:r>
              <a:rPr lang="en-US" sz="2000" b="1" dirty="0" err="1">
                <a:solidFill>
                  <a:srgbClr val="171B8F"/>
                </a:solidFill>
              </a:rPr>
              <a:t>publiques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/>
          </a:p>
          <a:p>
            <a:pPr marL="12700" marR="95885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171B8F"/>
                </a:solidFill>
              </a:rPr>
              <a:t>- L</a:t>
            </a:r>
            <a:r>
              <a:rPr lang="en-US" sz="2000" b="1" dirty="0">
                <a:solidFill>
                  <a:srgbClr val="171B8F"/>
                </a:solidFill>
              </a:rPr>
              <a:t>es </a:t>
            </a:r>
            <a:r>
              <a:rPr lang="en-US" sz="2000" b="1" dirty="0" err="1">
                <a:solidFill>
                  <a:srgbClr val="171B8F"/>
                </a:solidFill>
              </a:rPr>
              <a:t>comités</a:t>
            </a:r>
            <a:r>
              <a:rPr lang="en-US" sz="2000" b="1" dirty="0">
                <a:solidFill>
                  <a:srgbClr val="171B8F"/>
                </a:solidFill>
              </a:rPr>
              <a:t> </a:t>
            </a:r>
            <a:r>
              <a:rPr lang="en-US" sz="2000" b="1" dirty="0" err="1">
                <a:solidFill>
                  <a:srgbClr val="171B8F"/>
                </a:solidFill>
              </a:rPr>
              <a:t>consultatifs</a:t>
            </a:r>
            <a:r>
              <a:rPr lang="en-US" sz="2000" b="1" dirty="0">
                <a:solidFill>
                  <a:srgbClr val="171B8F"/>
                </a:solidFill>
              </a:rPr>
              <a:t>.</a:t>
            </a:r>
            <a:endParaRPr sz="2000" b="1" dirty="0">
              <a:solidFill>
                <a:srgbClr val="171B8F"/>
              </a:solidFill>
            </a:endParaRPr>
          </a:p>
          <a:p>
            <a:pPr marL="12700" marR="95885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/>
              <a:t>Permanents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régulièrement</a:t>
            </a:r>
            <a:r>
              <a:rPr lang="en-US" sz="2000" dirty="0"/>
              <a:t> </a:t>
            </a:r>
            <a:r>
              <a:rPr lang="en-US" sz="2000" dirty="0" err="1"/>
              <a:t>demandés</a:t>
            </a:r>
            <a:r>
              <a:rPr lang="en-US" sz="2000" dirty="0"/>
              <a:t> par la </a:t>
            </a:r>
            <a:r>
              <a:rPr lang="en-US" sz="2000" dirty="0" err="1"/>
              <a:t>municipalité</a:t>
            </a:r>
            <a:r>
              <a:rPr lang="en-US" sz="2000" dirty="0"/>
              <a:t>, </a:t>
            </a:r>
            <a:r>
              <a:rPr lang="en-US" sz="2000" dirty="0" err="1"/>
              <a:t>répartis</a:t>
            </a:r>
            <a:r>
              <a:rPr lang="en-US" sz="2000" dirty="0"/>
              <a:t> par </a:t>
            </a:r>
            <a:r>
              <a:rPr lang="en-US" sz="2000" dirty="0" err="1"/>
              <a:t>thème</a:t>
            </a:r>
            <a:r>
              <a:rPr lang="en-US" sz="2000" dirty="0"/>
              <a:t> (par </a:t>
            </a:r>
            <a:r>
              <a:rPr lang="en-US" sz="2000" dirty="0" err="1"/>
              <a:t>exemple</a:t>
            </a:r>
            <a:r>
              <a:rPr lang="en-US" sz="2000" dirty="0"/>
              <a:t>, </a:t>
            </a:r>
            <a:r>
              <a:rPr lang="en-US" sz="2000" dirty="0" err="1"/>
              <a:t>comité</a:t>
            </a:r>
            <a:r>
              <a:rPr lang="en-US" sz="2000" dirty="0"/>
              <a:t> des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âgées</a:t>
            </a:r>
            <a:r>
              <a:rPr lang="en-US" sz="2000" dirty="0"/>
              <a:t>, </a:t>
            </a:r>
            <a:r>
              <a:rPr lang="en-US" sz="2000" dirty="0" err="1"/>
              <a:t>comité</a:t>
            </a:r>
            <a:r>
              <a:rPr lang="en-US" sz="2000" dirty="0"/>
              <a:t> des parents). </a:t>
            </a:r>
            <a:r>
              <a:rPr lang="en-US" sz="2000" dirty="0" err="1"/>
              <a:t>Ils</a:t>
            </a:r>
            <a:r>
              <a:rPr lang="en-US" sz="2000" dirty="0"/>
              <a:t> </a:t>
            </a:r>
            <a:r>
              <a:rPr lang="en-US" sz="2000" dirty="0" err="1"/>
              <a:t>abordent</a:t>
            </a:r>
            <a:r>
              <a:rPr lang="en-US" sz="2000" dirty="0"/>
              <a:t> des </a:t>
            </a:r>
            <a:r>
              <a:rPr lang="en-US" sz="2000" dirty="0" err="1"/>
              <a:t>éléments</a:t>
            </a:r>
            <a:r>
              <a:rPr lang="en-US" sz="2000" dirty="0"/>
              <a:t> </a:t>
            </a:r>
            <a:r>
              <a:rPr lang="en-US" sz="2000" dirty="0" err="1"/>
              <a:t>clés</a:t>
            </a:r>
            <a:r>
              <a:rPr lang="en-US" sz="2000" dirty="0"/>
              <a:t> du </a:t>
            </a:r>
            <a:r>
              <a:rPr lang="en-US" sz="2000" dirty="0" err="1"/>
              <a:t>programme</a:t>
            </a:r>
            <a:r>
              <a:rPr lang="en-US" sz="2000" dirty="0"/>
              <a:t> politique de la </a:t>
            </a:r>
            <a:r>
              <a:rPr lang="en-US" sz="2000" dirty="0" err="1"/>
              <a:t>municipalité</a:t>
            </a:r>
            <a:r>
              <a:rPr lang="en-US" sz="2000" dirty="0"/>
              <a:t> (</a:t>
            </a:r>
            <a:r>
              <a:rPr lang="en-US" sz="2000" dirty="0" err="1"/>
              <a:t>santé</a:t>
            </a:r>
            <a:r>
              <a:rPr lang="en-US" sz="2000" dirty="0"/>
              <a:t>, gestion de la politique </a:t>
            </a:r>
            <a:r>
              <a:rPr lang="en-US" sz="2000" dirty="0" err="1"/>
              <a:t>environnementale</a:t>
            </a:r>
            <a:r>
              <a:rPr lang="en-US" sz="2000" dirty="0"/>
              <a:t>, etc.).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750" dirty="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rgbClr val="171B8F"/>
                </a:solidFill>
              </a:rPr>
              <a:t>- </a:t>
            </a:r>
            <a:r>
              <a:rPr lang="en-US" sz="2000" b="1" dirty="0" err="1">
                <a:solidFill>
                  <a:srgbClr val="171B8F"/>
                </a:solidFill>
              </a:rPr>
              <a:t>Enquêtes</a:t>
            </a:r>
            <a:r>
              <a:rPr lang="en-US" sz="2000" b="1" dirty="0">
                <a:solidFill>
                  <a:srgbClr val="171B8F"/>
                </a:solidFill>
              </a:rPr>
              <a:t>. </a:t>
            </a:r>
            <a:endParaRPr sz="2000" b="1" dirty="0">
              <a:solidFill>
                <a:srgbClr val="171B8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2000" dirty="0" err="1"/>
              <a:t>Ils</a:t>
            </a:r>
            <a:r>
              <a:rPr lang="en-GB" sz="2000" dirty="0"/>
              <a:t> </a:t>
            </a:r>
            <a:r>
              <a:rPr lang="en-GB" sz="2000" dirty="0" err="1"/>
              <a:t>peuvent</a:t>
            </a:r>
            <a:r>
              <a:rPr lang="en-GB" sz="2000" dirty="0"/>
              <a:t> </a:t>
            </a:r>
            <a:r>
              <a:rPr lang="en-GB" sz="2000" dirty="0" err="1"/>
              <a:t>être</a:t>
            </a:r>
            <a:r>
              <a:rPr lang="en-GB" sz="2000" dirty="0"/>
              <a:t> :</a:t>
            </a: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2000" dirty="0"/>
              <a:t>-</a:t>
            </a:r>
            <a:r>
              <a:rPr lang="en-GB" sz="2000" dirty="0" err="1"/>
              <a:t>remplis</a:t>
            </a:r>
            <a:r>
              <a:rPr lang="en-GB" sz="2000" dirty="0"/>
              <a:t> </a:t>
            </a:r>
            <a:r>
              <a:rPr lang="en-GB" sz="2000" dirty="0" err="1"/>
              <a:t>à</a:t>
            </a:r>
            <a:r>
              <a:rPr lang="en-GB" sz="2000" dirty="0"/>
              <a:t> la main. Dans </a:t>
            </a:r>
            <a:r>
              <a:rPr lang="en-GB" sz="2000" dirty="0" err="1"/>
              <a:t>ce</a:t>
            </a:r>
            <a:r>
              <a:rPr lang="en-GB" sz="2000" dirty="0"/>
              <a:t> </a:t>
            </a:r>
            <a:r>
              <a:rPr lang="en-GB" sz="2000" dirty="0" err="1"/>
              <a:t>cas</a:t>
            </a:r>
            <a:r>
              <a:rPr lang="en-GB" sz="2000" dirty="0"/>
              <a:t>, il sera </a:t>
            </a:r>
            <a:r>
              <a:rPr lang="en-GB" sz="2000" dirty="0" err="1"/>
              <a:t>envoyé</a:t>
            </a:r>
            <a:r>
              <a:rPr lang="en-GB" sz="2000" dirty="0"/>
              <a:t> par la poste </a:t>
            </a:r>
            <a:r>
              <a:rPr lang="en-GB" sz="2000" dirty="0" err="1"/>
              <a:t>ou</a:t>
            </a:r>
            <a:r>
              <a:rPr lang="en-GB" sz="2000" dirty="0"/>
              <a:t> </a:t>
            </a:r>
            <a:r>
              <a:rPr lang="en-GB" sz="2000" dirty="0" err="1"/>
              <a:t>distribué</a:t>
            </a:r>
            <a:r>
              <a:rPr lang="en-GB" sz="2000" dirty="0"/>
              <a:t> dans des </a:t>
            </a:r>
            <a:r>
              <a:rPr lang="en-GB" sz="2000" dirty="0" err="1"/>
              <a:t>lieux</a:t>
            </a:r>
            <a:r>
              <a:rPr lang="en-GB" sz="2000" dirty="0"/>
              <a:t> publics. Il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essentiel</a:t>
            </a:r>
            <a:r>
              <a:rPr lang="en-GB" sz="2000" dirty="0"/>
              <a:t> </a:t>
            </a:r>
            <a:r>
              <a:rPr lang="en-GB" sz="2000" dirty="0" err="1"/>
              <a:t>d'identifier</a:t>
            </a:r>
            <a:r>
              <a:rPr lang="en-GB" sz="2000" dirty="0"/>
              <a:t> la </a:t>
            </a:r>
            <a:r>
              <a:rPr lang="en-GB" sz="2000" dirty="0" err="1"/>
              <a:t>modalité</a:t>
            </a:r>
            <a:r>
              <a:rPr lang="en-GB" sz="2000" dirty="0"/>
              <a:t> et le lieu de la distribution</a:t>
            </a: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2000" dirty="0"/>
              <a:t>-Numérique. Dans </a:t>
            </a:r>
            <a:r>
              <a:rPr lang="en-GB" sz="2000" dirty="0" err="1"/>
              <a:t>ce</a:t>
            </a:r>
            <a:r>
              <a:rPr lang="en-GB" sz="2000" dirty="0"/>
              <a:t> </a:t>
            </a:r>
            <a:r>
              <a:rPr lang="en-GB" sz="2000" dirty="0" err="1"/>
              <a:t>cas</a:t>
            </a:r>
            <a:r>
              <a:rPr lang="en-GB" sz="2000" dirty="0"/>
              <a:t>, il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essentiel</a:t>
            </a:r>
            <a:r>
              <a:rPr lang="en-GB" sz="2000" dirty="0"/>
              <a:t> de prendre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considération</a:t>
            </a:r>
            <a:r>
              <a:rPr lang="en-GB" sz="2000" dirty="0"/>
              <a:t> la </a:t>
            </a:r>
            <a:r>
              <a:rPr lang="en-GB" sz="2000" dirty="0" err="1"/>
              <a:t>capacité</a:t>
            </a:r>
            <a:r>
              <a:rPr lang="en-GB" sz="2000" dirty="0"/>
              <a:t> des </a:t>
            </a:r>
            <a:r>
              <a:rPr lang="en-GB" sz="2000" dirty="0" err="1"/>
              <a:t>utilisateurs</a:t>
            </a:r>
            <a:r>
              <a:rPr lang="en-GB" sz="2000" dirty="0"/>
              <a:t>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interagir</a:t>
            </a:r>
            <a:r>
              <a:rPr lang="en-GB" sz="2000" dirty="0"/>
              <a:t> avec les </a:t>
            </a:r>
            <a:r>
              <a:rPr lang="en-GB" sz="2000" dirty="0" err="1"/>
              <a:t>outils</a:t>
            </a:r>
            <a:r>
              <a:rPr lang="en-GB" sz="2000" dirty="0"/>
              <a:t> TIC.</a:t>
            </a:r>
            <a:endParaRPr sz="2000" dirty="0"/>
          </a:p>
          <a:p>
            <a:pPr marL="12700" marR="33655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000" b="1" dirty="0">
              <a:solidFill>
                <a:srgbClr val="171B8F"/>
              </a:solidFill>
            </a:endParaRPr>
          </a:p>
          <a:p>
            <a:pPr marL="12700" marR="33655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rgbClr val="171B8F"/>
                </a:solidFill>
              </a:rPr>
              <a:t>- </a:t>
            </a:r>
            <a:r>
              <a:rPr lang="en-US" sz="2000" b="1" dirty="0" err="1">
                <a:solidFill>
                  <a:srgbClr val="171B8F"/>
                </a:solidFill>
              </a:rPr>
              <a:t>Référendum</a:t>
            </a:r>
            <a:r>
              <a:rPr lang="en-US" sz="2000" b="1" dirty="0">
                <a:solidFill>
                  <a:srgbClr val="171B8F"/>
                </a:solidFill>
              </a:rPr>
              <a:t> </a:t>
            </a:r>
            <a:r>
              <a:rPr lang="en-US" sz="2000" b="1" dirty="0" err="1">
                <a:solidFill>
                  <a:srgbClr val="171B8F"/>
                </a:solidFill>
              </a:rPr>
              <a:t>consultatif</a:t>
            </a:r>
            <a:r>
              <a:rPr lang="en-US" sz="2000" b="1" dirty="0">
                <a:solidFill>
                  <a:srgbClr val="171B8F"/>
                </a:solidFill>
              </a:rPr>
              <a:t>. </a:t>
            </a:r>
            <a:endParaRPr sz="2000" b="1" dirty="0">
              <a:solidFill>
                <a:srgbClr val="171B8F"/>
              </a:solidFill>
            </a:endParaRPr>
          </a:p>
          <a:p>
            <a:pPr marL="12700" marR="33655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err="1"/>
              <a:t>Cet</a:t>
            </a:r>
            <a:r>
              <a:rPr lang="en-US" sz="2000" dirty="0"/>
              <a:t> </a:t>
            </a:r>
            <a:r>
              <a:rPr lang="en-US" sz="2000" dirty="0" err="1"/>
              <a:t>outil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souvent</a:t>
            </a:r>
            <a:r>
              <a:rPr lang="en-US" sz="2000" dirty="0"/>
              <a:t> </a:t>
            </a:r>
            <a:r>
              <a:rPr lang="en-US" sz="2000" dirty="0" err="1"/>
              <a:t>autorisé</a:t>
            </a:r>
            <a:r>
              <a:rPr lang="en-US" sz="2000" dirty="0"/>
              <a:t> et </a:t>
            </a:r>
            <a:r>
              <a:rPr lang="en-US" sz="2000" dirty="0" err="1"/>
              <a:t>prévu</a:t>
            </a:r>
            <a:r>
              <a:rPr lang="en-US" sz="2000" dirty="0"/>
              <a:t> dans </a:t>
            </a:r>
            <a:r>
              <a:rPr lang="en-US" sz="2000" dirty="0" err="1"/>
              <a:t>plusieurs</a:t>
            </a:r>
            <a:r>
              <a:rPr lang="en-US" sz="2000" dirty="0"/>
              <a:t> pays </a:t>
            </a:r>
            <a:r>
              <a:rPr lang="en-US" sz="2000" dirty="0" err="1"/>
              <a:t>européens</a:t>
            </a:r>
            <a:r>
              <a:rPr lang="en-US" sz="2000" dirty="0"/>
              <a:t> sur des </a:t>
            </a:r>
            <a:r>
              <a:rPr lang="en-US" sz="2000" dirty="0" err="1"/>
              <a:t>thèmes</a:t>
            </a:r>
            <a:r>
              <a:rPr lang="en-US" sz="2000" dirty="0"/>
              <a:t> </a:t>
            </a:r>
            <a:r>
              <a:rPr lang="en-US" sz="2000" dirty="0" err="1"/>
              <a:t>spécifiques</a:t>
            </a:r>
            <a:r>
              <a:rPr lang="en-US" sz="2000" dirty="0"/>
              <a:t>, </a:t>
            </a:r>
            <a:r>
              <a:rPr lang="en-US" sz="2000" dirty="0" err="1"/>
              <a:t>notamment</a:t>
            </a:r>
            <a:r>
              <a:rPr lang="en-US" sz="2000" dirty="0"/>
              <a:t> sur des </a:t>
            </a:r>
            <a:r>
              <a:rPr lang="en-US" sz="2000" dirty="0" err="1"/>
              <a:t>thèmes</a:t>
            </a:r>
            <a:r>
              <a:rPr lang="en-US" sz="2000" dirty="0"/>
              <a:t> </a:t>
            </a:r>
            <a:r>
              <a:rPr lang="en-US" sz="2000" dirty="0" err="1"/>
              <a:t>d'urbanisation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d'engagement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moyen</a:t>
            </a:r>
            <a:r>
              <a:rPr lang="en-US" sz="2000" dirty="0"/>
              <a:t> et long </a:t>
            </a:r>
            <a:r>
              <a:rPr lang="en-US" sz="2000" dirty="0" err="1"/>
              <a:t>terme</a:t>
            </a:r>
            <a:r>
              <a:rPr lang="en-US" sz="2000" dirty="0"/>
              <a:t> des </a:t>
            </a:r>
            <a:r>
              <a:rPr lang="en-US" sz="2000" dirty="0" err="1"/>
              <a:t>ressources</a:t>
            </a:r>
            <a:r>
              <a:rPr lang="en-US" sz="2000" dirty="0"/>
              <a:t> </a:t>
            </a:r>
            <a:r>
              <a:rPr lang="en-US" sz="2000" dirty="0" err="1"/>
              <a:t>publiques</a:t>
            </a:r>
            <a:r>
              <a:rPr lang="en-US" sz="2000" dirty="0"/>
              <a:t> (</a:t>
            </a:r>
            <a:r>
              <a:rPr lang="en-US" sz="2000" dirty="0" err="1"/>
              <a:t>investissement</a:t>
            </a:r>
            <a:r>
              <a:rPr lang="en-US" sz="2000" dirty="0"/>
              <a:t> et </a:t>
            </a:r>
            <a:r>
              <a:rPr lang="en-US" sz="2000" dirty="0" err="1"/>
              <a:t>autres</a:t>
            </a:r>
            <a:r>
              <a:rPr lang="en-US" sz="2000" dirty="0"/>
              <a:t>). Il </a:t>
            </a:r>
            <a:r>
              <a:rPr lang="en-US" sz="2000" dirty="0" err="1"/>
              <a:t>nécessite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organisation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et son </a:t>
            </a:r>
            <a:r>
              <a:rPr lang="en-US" sz="2000" dirty="0" err="1"/>
              <a:t>règlement</a:t>
            </a:r>
            <a:r>
              <a:rPr lang="en-US" sz="2000" dirty="0"/>
              <a:t> </a:t>
            </a:r>
            <a:r>
              <a:rPr lang="en-US" sz="2000" dirty="0" err="1"/>
              <a:t>varie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fonction</a:t>
            </a:r>
            <a:r>
              <a:rPr lang="en-US" sz="2000" dirty="0"/>
              <a:t> du </a:t>
            </a:r>
            <a:r>
              <a:rPr lang="en-US" sz="2000" dirty="0" err="1"/>
              <a:t>nombre</a:t>
            </a:r>
            <a:r>
              <a:rPr lang="en-US" sz="2000" dirty="0"/>
              <a:t> </a:t>
            </a:r>
            <a:r>
              <a:rPr lang="en-US" sz="2000" dirty="0" err="1"/>
              <a:t>d'habitants</a:t>
            </a:r>
            <a:r>
              <a:rPr lang="en-US" sz="2000" dirty="0"/>
              <a:t> de la commune.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/>
          </a:p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Pétitions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/>
              <a:t>Il </a:t>
            </a:r>
            <a:r>
              <a:rPr lang="en-US" sz="2000" dirty="0" err="1"/>
              <a:t>s'agit</a:t>
            </a:r>
            <a:r>
              <a:rPr lang="en-US" sz="2000" dirty="0"/>
              <a:t> </a:t>
            </a:r>
            <a:r>
              <a:rPr lang="en-US" sz="2000" dirty="0" err="1"/>
              <a:t>souvent</a:t>
            </a:r>
            <a:r>
              <a:rPr lang="en-US" sz="2000" dirty="0"/>
              <a:t> </a:t>
            </a:r>
            <a:r>
              <a:rPr lang="en-US" sz="2000" dirty="0" err="1"/>
              <a:t>d'une</a:t>
            </a:r>
            <a:r>
              <a:rPr lang="en-US" sz="2000" dirty="0"/>
              <a:t> </a:t>
            </a:r>
            <a:r>
              <a:rPr lang="en-US" sz="2000" dirty="0" err="1"/>
              <a:t>collecte</a:t>
            </a:r>
            <a:r>
              <a:rPr lang="en-US" sz="2000" dirty="0"/>
              <a:t> de signatures pour </a:t>
            </a:r>
            <a:r>
              <a:rPr lang="en-US" sz="2000" dirty="0" err="1"/>
              <a:t>attirer</a:t>
            </a:r>
            <a:r>
              <a:rPr lang="en-US" sz="2000" dirty="0"/>
              <a:t> </a:t>
            </a:r>
            <a:r>
              <a:rPr lang="en-US" sz="2000" dirty="0" err="1"/>
              <a:t>l'attention</a:t>
            </a:r>
            <a:r>
              <a:rPr lang="en-US" sz="2000" dirty="0"/>
              <a:t> des institutions </a:t>
            </a:r>
            <a:r>
              <a:rPr lang="en-US" sz="2000" dirty="0" err="1"/>
              <a:t>publiques</a:t>
            </a:r>
            <a:r>
              <a:rPr lang="en-US" sz="2000" dirty="0"/>
              <a:t> et </a:t>
            </a:r>
            <a:r>
              <a:rPr lang="en-US" sz="2000" dirty="0" err="1"/>
              <a:t>tenter</a:t>
            </a:r>
            <a:r>
              <a:rPr lang="en-US" sz="2000" dirty="0"/>
              <a:t> </a:t>
            </a:r>
            <a:r>
              <a:rPr lang="en-US" sz="2000" dirty="0" err="1"/>
              <a:t>d'influencer</a:t>
            </a:r>
            <a:r>
              <a:rPr lang="en-US" sz="2000" dirty="0"/>
              <a:t> le </a:t>
            </a:r>
            <a:r>
              <a:rPr lang="en-US" sz="2000" dirty="0" err="1"/>
              <a:t>processus</a:t>
            </a:r>
            <a:r>
              <a:rPr lang="en-US" sz="2000" dirty="0"/>
              <a:t> </a:t>
            </a:r>
            <a:r>
              <a:rPr lang="en-US" sz="2000" dirty="0" err="1"/>
              <a:t>décisionnel</a:t>
            </a:r>
            <a:r>
              <a:rPr lang="en-US" sz="2000" dirty="0"/>
              <a:t>. Le </a:t>
            </a:r>
            <a:r>
              <a:rPr lang="en-US" sz="2000" dirty="0" err="1"/>
              <a:t>nombre</a:t>
            </a:r>
            <a:r>
              <a:rPr lang="en-US" sz="2000" dirty="0"/>
              <a:t> minimum de signatures </a:t>
            </a:r>
            <a:r>
              <a:rPr lang="en-US" sz="2000" dirty="0" err="1"/>
              <a:t>requises</a:t>
            </a:r>
            <a:r>
              <a:rPr lang="en-US" sz="2000" dirty="0"/>
              <a:t> </a:t>
            </a:r>
            <a:r>
              <a:rPr lang="en-US" sz="2000" dirty="0" err="1"/>
              <a:t>peut</a:t>
            </a:r>
            <a:r>
              <a:rPr lang="en-US" sz="2000" dirty="0"/>
              <a:t> varier d'un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l'autre</a:t>
            </a:r>
            <a:r>
              <a:rPr lang="en-US" sz="2000" dirty="0"/>
              <a:t> et d'un pays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l'autre</a:t>
            </a:r>
            <a:r>
              <a:rPr lang="en-US" sz="20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ee6875a22_0_57"/>
          <p:cNvSpPr txBox="1">
            <a:spLocks noGrp="1"/>
          </p:cNvSpPr>
          <p:nvPr>
            <p:ph type="title"/>
          </p:nvPr>
        </p:nvSpPr>
        <p:spPr>
          <a:xfrm>
            <a:off x="710675" y="365125"/>
            <a:ext cx="10849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lang="en-US" sz="4500" b="1" dirty="0">
                <a:solidFill>
                  <a:srgbClr val="0C45A6"/>
                </a:solidFill>
              </a:rPr>
              <a:t>EXEMPLES DE CONSULTATION</a:t>
            </a:r>
            <a:endParaRPr sz="4500" dirty="0"/>
          </a:p>
        </p:txBody>
      </p:sp>
      <p:sp>
        <p:nvSpPr>
          <p:cNvPr id="181" name="Google Shape;181;g12ee6875a22_0_57"/>
          <p:cNvSpPr txBox="1">
            <a:spLocks noGrp="1"/>
          </p:cNvSpPr>
          <p:nvPr>
            <p:ph type="body" idx="1"/>
          </p:nvPr>
        </p:nvSpPr>
        <p:spPr>
          <a:xfrm>
            <a:off x="838200" y="20743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0170" lvl="0" indent="-90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1" dirty="0" err="1"/>
              <a:t>Comités</a:t>
            </a:r>
            <a:r>
              <a:rPr lang="en-US" sz="2700" b="1" dirty="0"/>
              <a:t> </a:t>
            </a:r>
            <a:r>
              <a:rPr lang="en-US" sz="2700" b="1" dirty="0" err="1"/>
              <a:t>consultatifs</a:t>
            </a:r>
            <a:endParaRPr sz="1300" dirty="0"/>
          </a:p>
          <a:p>
            <a:pPr marL="90170" lvl="0" indent="-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00" b="1" dirty="0"/>
          </a:p>
          <a:p>
            <a:pPr marL="90170" lvl="0" indent="-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b="1" dirty="0"/>
              <a:t>Les conseils des seniors au </a:t>
            </a:r>
            <a:r>
              <a:rPr lang="en-US" sz="2300" b="1" dirty="0" err="1"/>
              <a:t>Danemark</a:t>
            </a:r>
            <a:endParaRPr sz="1300" dirty="0"/>
          </a:p>
          <a:p>
            <a:pPr marL="90170" lvl="0" indent="-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900" b="1" dirty="0"/>
          </a:p>
          <a:p>
            <a:pPr marL="90170" lvl="0" indent="-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dirty="0"/>
              <a:t>Les conseils des seniors </a:t>
            </a:r>
            <a:r>
              <a:rPr lang="en-US" sz="2300" dirty="0" err="1"/>
              <a:t>sont</a:t>
            </a:r>
            <a:r>
              <a:rPr lang="en-US" sz="2300" dirty="0"/>
              <a:t> </a:t>
            </a:r>
            <a:r>
              <a:rPr lang="en-US" sz="2300" dirty="0" err="1"/>
              <a:t>basés</a:t>
            </a:r>
            <a:r>
              <a:rPr lang="en-US" sz="2300" dirty="0"/>
              <a:t> sur la </a:t>
            </a:r>
            <a:r>
              <a:rPr lang="en-US" sz="2300" dirty="0" err="1"/>
              <a:t>législation</a:t>
            </a:r>
            <a:r>
              <a:rPr lang="en-US" sz="2300" dirty="0"/>
              <a:t> </a:t>
            </a:r>
            <a:r>
              <a:rPr lang="en-US" sz="2300" dirty="0" err="1"/>
              <a:t>sociale</a:t>
            </a:r>
            <a:r>
              <a:rPr lang="en-US" sz="2300" dirty="0"/>
              <a:t> </a:t>
            </a:r>
            <a:r>
              <a:rPr lang="en-US" sz="2300" dirty="0" err="1"/>
              <a:t>danoise</a:t>
            </a:r>
            <a:r>
              <a:rPr lang="en-US" sz="2300" dirty="0"/>
              <a:t> et </a:t>
            </a:r>
            <a:r>
              <a:rPr lang="en-US" sz="2300" dirty="0" err="1"/>
              <a:t>sont</a:t>
            </a:r>
            <a:r>
              <a:rPr lang="en-US" sz="2300" dirty="0"/>
              <a:t> </a:t>
            </a:r>
            <a:r>
              <a:rPr lang="en-US" sz="2300" dirty="0" err="1"/>
              <a:t>liés</a:t>
            </a:r>
            <a:r>
              <a:rPr lang="en-US" sz="2300" dirty="0"/>
              <a:t> aux</a:t>
            </a:r>
          </a:p>
          <a:p>
            <a:pPr marL="90170" lvl="0" indent="-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dirty="0" err="1"/>
              <a:t>politiciens</a:t>
            </a:r>
            <a:r>
              <a:rPr lang="en-US" sz="2300" dirty="0"/>
              <a:t> </a:t>
            </a:r>
            <a:r>
              <a:rPr lang="en-US" sz="2300" dirty="0" err="1"/>
              <a:t>locaux</a:t>
            </a:r>
            <a:r>
              <a:rPr lang="en-US" sz="2300" dirty="0"/>
              <a:t> et au </a:t>
            </a:r>
            <a:r>
              <a:rPr lang="en-US" sz="2300" dirty="0" err="1"/>
              <a:t>gouvernement</a:t>
            </a:r>
            <a:r>
              <a:rPr lang="en-US" sz="2300" dirty="0"/>
              <a:t> local. </a:t>
            </a:r>
            <a:r>
              <a:rPr lang="en-US" sz="2300" dirty="0" err="1"/>
              <a:t>Ils</a:t>
            </a:r>
            <a:r>
              <a:rPr lang="en-US" sz="2300" dirty="0"/>
              <a:t> </a:t>
            </a:r>
            <a:r>
              <a:rPr lang="en-US" sz="2300" dirty="0" err="1"/>
              <a:t>soutiennent</a:t>
            </a:r>
            <a:r>
              <a:rPr lang="en-US" sz="2300" dirty="0"/>
              <a:t> la participation des seniors et </a:t>
            </a:r>
            <a:r>
              <a:rPr lang="en-US" sz="2300" dirty="0" err="1"/>
              <a:t>leur</a:t>
            </a:r>
            <a:r>
              <a:rPr lang="en-US" sz="2300" dirty="0"/>
              <a:t> influence sur les </a:t>
            </a:r>
            <a:r>
              <a:rPr lang="en-US" sz="2300" dirty="0" err="1"/>
              <a:t>décisions</a:t>
            </a:r>
            <a:r>
              <a:rPr lang="en-US" sz="2300" dirty="0"/>
              <a:t> et les actions dans </a:t>
            </a:r>
            <a:r>
              <a:rPr lang="en-US" sz="2300" dirty="0" err="1"/>
              <a:t>leurs</a:t>
            </a:r>
            <a:r>
              <a:rPr lang="en-US" sz="2300" dirty="0"/>
              <a:t> </a:t>
            </a:r>
            <a:r>
              <a:rPr lang="en-US" sz="2300" dirty="0" err="1"/>
              <a:t>communautés</a:t>
            </a:r>
            <a:r>
              <a:rPr lang="en-US" sz="2300" dirty="0"/>
              <a:t>. </a:t>
            </a:r>
          </a:p>
          <a:p>
            <a:pPr marL="90170" lvl="0" indent="-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dirty="0"/>
              <a:t>Dans le </a:t>
            </a:r>
            <a:r>
              <a:rPr lang="en-US" sz="2300" dirty="0" err="1"/>
              <a:t>contexte</a:t>
            </a:r>
            <a:r>
              <a:rPr lang="en-US" sz="2300" dirty="0"/>
              <a:t> du </a:t>
            </a:r>
            <a:r>
              <a:rPr lang="en-US" sz="2300" dirty="0" err="1"/>
              <a:t>vieillissement</a:t>
            </a:r>
            <a:r>
              <a:rPr lang="en-US" sz="2300" dirty="0"/>
              <a:t> de la population, la </a:t>
            </a:r>
            <a:r>
              <a:rPr lang="en-US" sz="2300" dirty="0" err="1"/>
              <a:t>présence</a:t>
            </a:r>
            <a:r>
              <a:rPr lang="en-US" sz="2300" dirty="0"/>
              <a:t> de </a:t>
            </a:r>
            <a:r>
              <a:rPr lang="en-US" sz="2300" dirty="0" err="1"/>
              <a:t>ce</a:t>
            </a:r>
            <a:r>
              <a:rPr lang="en-US" sz="2300" dirty="0"/>
              <a:t> </a:t>
            </a:r>
            <a:r>
              <a:rPr lang="en-US" sz="2300" dirty="0" err="1"/>
              <a:t>comité</a:t>
            </a:r>
            <a:r>
              <a:rPr lang="en-US" sz="2300" dirty="0"/>
              <a:t> </a:t>
            </a:r>
            <a:r>
              <a:rPr lang="en-US" sz="2300" dirty="0" err="1"/>
              <a:t>permet</a:t>
            </a:r>
            <a:r>
              <a:rPr lang="en-US" sz="2300" dirty="0"/>
              <a:t> la </a:t>
            </a:r>
            <a:r>
              <a:rPr lang="en-US" sz="2300" dirty="0" err="1"/>
              <a:t>représentation</a:t>
            </a:r>
            <a:r>
              <a:rPr lang="en-US" sz="2300" dirty="0"/>
              <a:t> </a:t>
            </a:r>
            <a:r>
              <a:rPr lang="en-US" sz="2300" dirty="0" err="1"/>
              <a:t>régulière</a:t>
            </a:r>
            <a:r>
              <a:rPr lang="en-US" sz="2300" dirty="0"/>
              <a:t> </a:t>
            </a:r>
            <a:r>
              <a:rPr lang="en-US" sz="2300" dirty="0" err="1"/>
              <a:t>d'une</a:t>
            </a:r>
            <a:r>
              <a:rPr lang="en-US" sz="2300" dirty="0"/>
              <a:t> </a:t>
            </a:r>
            <a:r>
              <a:rPr lang="en-US" sz="2300" dirty="0" err="1"/>
              <a:t>grande</a:t>
            </a:r>
            <a:r>
              <a:rPr lang="en-US" sz="2300" dirty="0"/>
              <a:t> </a:t>
            </a:r>
            <a:r>
              <a:rPr lang="en-US" sz="2300" dirty="0" err="1"/>
              <a:t>partie</a:t>
            </a:r>
            <a:r>
              <a:rPr lang="en-US" sz="2300" dirty="0"/>
              <a:t> de la population (environ 20 % de la population </a:t>
            </a:r>
            <a:r>
              <a:rPr lang="en-US" sz="2300" dirty="0" err="1"/>
              <a:t>danoise</a:t>
            </a:r>
            <a:r>
              <a:rPr lang="en-US" sz="2300" dirty="0"/>
              <a:t> </a:t>
            </a:r>
            <a:r>
              <a:rPr lang="en-US" sz="2300" dirty="0" err="1"/>
              <a:t>est</a:t>
            </a:r>
            <a:r>
              <a:rPr lang="en-US" sz="2300" dirty="0"/>
              <a:t> </a:t>
            </a:r>
            <a:r>
              <a:rPr lang="en-US" sz="2300" dirty="0" err="1"/>
              <a:t>âgée</a:t>
            </a:r>
            <a:r>
              <a:rPr lang="en-US" sz="2300" dirty="0"/>
              <a:t> (</a:t>
            </a:r>
            <a:r>
              <a:rPr lang="en-US" sz="2300" dirty="0" err="1"/>
              <a:t>elle</a:t>
            </a:r>
            <a:r>
              <a:rPr lang="en-US" sz="2300" dirty="0"/>
              <a:t> sera </a:t>
            </a:r>
            <a:r>
              <a:rPr lang="en-US" sz="2300" dirty="0" err="1"/>
              <a:t>d'environ</a:t>
            </a:r>
            <a:r>
              <a:rPr lang="en-US" sz="2300" dirty="0"/>
              <a:t> 27 % </a:t>
            </a:r>
            <a:r>
              <a:rPr lang="en-US" sz="2300" dirty="0" err="1"/>
              <a:t>en</a:t>
            </a:r>
            <a:r>
              <a:rPr lang="en-US" sz="2300" dirty="0"/>
              <a:t> 2030).</a:t>
            </a:r>
            <a:endParaRPr sz="1300" dirty="0"/>
          </a:p>
          <a:p>
            <a:pPr marL="90170" lvl="0" indent="-90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dirty="0"/>
              <a:t> </a:t>
            </a:r>
            <a:r>
              <a:rPr lang="en-US" sz="1700" u="sng" dirty="0">
                <a:hlinkClick r:id="rId3"/>
              </a:rPr>
              <a:t>https://joinup.ec.europa.eu/community/opengov/case/statutory-elected-senior-citizens'-councils-denmark</a:t>
            </a:r>
            <a:endParaRPr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ee6875a22_0_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lang="en-US" sz="4500" b="1" dirty="0">
                <a:solidFill>
                  <a:srgbClr val="0C45A6"/>
                </a:solidFill>
              </a:rPr>
              <a:t>EXEMPLES DE CONSULTATION</a:t>
            </a:r>
            <a:endParaRPr sz="4500" dirty="0"/>
          </a:p>
        </p:txBody>
      </p:sp>
      <p:sp>
        <p:nvSpPr>
          <p:cNvPr id="187" name="Google Shape;187;g12ee6875a22_0_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La </a:t>
            </a:r>
            <a:r>
              <a:rPr lang="en-GB" dirty="0" err="1"/>
              <a:t>pétition</a:t>
            </a:r>
            <a:endParaRPr dirty="0"/>
          </a:p>
        </p:txBody>
      </p:sp>
      <p:pic>
        <p:nvPicPr>
          <p:cNvPr id="188" name="Google Shape;188;g12ee6875a22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900" y="2008650"/>
            <a:ext cx="2785501" cy="411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2ee6875a22_0_62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1489" y="2358148"/>
            <a:ext cx="438150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ee6875a22_0_68"/>
          <p:cNvSpPr txBox="1">
            <a:spLocks noGrp="1"/>
          </p:cNvSpPr>
          <p:nvPr>
            <p:ph type="title"/>
          </p:nvPr>
        </p:nvSpPr>
        <p:spPr>
          <a:xfrm>
            <a:off x="485625" y="365125"/>
            <a:ext cx="10868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500" b="1" dirty="0">
                <a:solidFill>
                  <a:srgbClr val="0C45A6"/>
                </a:solidFill>
              </a:rPr>
              <a:t>EXEMPLES DE CONSULTATION</a:t>
            </a:r>
            <a:endParaRPr sz="4500" b="1" dirty="0">
              <a:solidFill>
                <a:srgbClr val="0C45A6"/>
              </a:solidFill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219"/>
              <a:buFont typeface="Arial"/>
              <a:buNone/>
            </a:pPr>
            <a:r>
              <a:rPr lang="en-US" sz="2800" dirty="0"/>
              <a:t>Consultation </a:t>
            </a:r>
            <a:r>
              <a:rPr lang="en-US" sz="2800" dirty="0" err="1"/>
              <a:t>civique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l'école</a:t>
            </a:r>
            <a:r>
              <a:rPr lang="en-US" sz="2800" dirty="0"/>
              <a:t> Sahabi 4, Kairouan (</a:t>
            </a:r>
            <a:r>
              <a:rPr lang="en-US" sz="2800" dirty="0" err="1"/>
              <a:t>Tunisie</a:t>
            </a:r>
            <a:r>
              <a:rPr lang="en-US" sz="2800" dirty="0"/>
              <a:t>) – project AUTREMENT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2800" b="1" dirty="0">
              <a:solidFill>
                <a:srgbClr val="0C45A6"/>
              </a:solidFill>
            </a:endParaRPr>
          </a:p>
        </p:txBody>
      </p:sp>
      <p:sp>
        <p:nvSpPr>
          <p:cNvPr id="195" name="Google Shape;195;g12ee6875a22_0_68"/>
          <p:cNvSpPr txBox="1">
            <a:spLocks noGrp="1"/>
          </p:cNvSpPr>
          <p:nvPr>
            <p:ph type="body" idx="1"/>
          </p:nvPr>
        </p:nvSpPr>
        <p:spPr>
          <a:xfrm>
            <a:off x="838200" y="17900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Le </a:t>
            </a:r>
            <a:r>
              <a:rPr lang="en-US" sz="1600" b="1" dirty="0" err="1"/>
              <a:t>problème</a:t>
            </a:r>
            <a:r>
              <a:rPr lang="en-US" sz="1600" b="1" dirty="0"/>
              <a:t> : </a:t>
            </a:r>
            <a:r>
              <a:rPr lang="en-US" sz="1600" dirty="0" err="1"/>
              <a:t>améliorer</a:t>
            </a:r>
            <a:r>
              <a:rPr lang="en-US" sz="1600" dirty="0"/>
              <a:t> </a:t>
            </a:r>
            <a:r>
              <a:rPr lang="en-US" sz="1600" dirty="0" err="1"/>
              <a:t>l'espace</a:t>
            </a:r>
            <a:r>
              <a:rPr lang="en-US" sz="1600" dirty="0"/>
              <a:t> </a:t>
            </a:r>
            <a:r>
              <a:rPr lang="en-US" sz="1600" dirty="0" err="1"/>
              <a:t>ouvert</a:t>
            </a:r>
            <a:r>
              <a:rPr lang="en-US" sz="1600" dirty="0"/>
              <a:t> </a:t>
            </a:r>
            <a:r>
              <a:rPr lang="en-US" sz="1600" dirty="0" err="1"/>
              <a:t>devant</a:t>
            </a:r>
            <a:r>
              <a:rPr lang="en-US" sz="1600" dirty="0"/>
              <a:t> </a:t>
            </a:r>
            <a:r>
              <a:rPr lang="en-US" sz="1600" dirty="0" err="1"/>
              <a:t>l'école</a:t>
            </a:r>
            <a:r>
              <a:rPr lang="en-US" sz="1600" dirty="0"/>
              <a:t>, </a:t>
            </a:r>
            <a:r>
              <a:rPr lang="en-US" sz="1600" dirty="0" err="1"/>
              <a:t>où</a:t>
            </a:r>
            <a:r>
              <a:rPr lang="en-US" sz="1600" dirty="0"/>
              <a:t> les </a:t>
            </a:r>
            <a:r>
              <a:rPr lang="en-US" sz="1600" dirty="0" err="1"/>
              <a:t>élèves</a:t>
            </a:r>
            <a:r>
              <a:rPr lang="en-US" sz="1600" dirty="0"/>
              <a:t> </a:t>
            </a:r>
            <a:r>
              <a:rPr lang="en-US" sz="1600" dirty="0" err="1"/>
              <a:t>attendent</a:t>
            </a:r>
            <a:r>
              <a:rPr lang="en-US" sz="1600" dirty="0"/>
              <a:t> </a:t>
            </a:r>
            <a:r>
              <a:rPr lang="en-US" sz="1600" dirty="0" err="1"/>
              <a:t>leurs</a:t>
            </a:r>
            <a:r>
              <a:rPr lang="en-US" sz="1600" dirty="0"/>
              <a:t> </a:t>
            </a:r>
            <a:r>
              <a:rPr lang="en-US" sz="1600" dirty="0" err="1"/>
              <a:t>cours</a:t>
            </a:r>
            <a:r>
              <a:rPr lang="en-US" sz="1600" dirty="0"/>
              <a:t> et font du sport. </a:t>
            </a:r>
            <a:r>
              <a:rPr lang="en-US" sz="1600" dirty="0" err="1"/>
              <a:t>L'espace</a:t>
            </a:r>
            <a:r>
              <a:rPr lang="en-US" sz="1600" dirty="0"/>
              <a:t> </a:t>
            </a:r>
            <a:r>
              <a:rPr lang="en-US" sz="1600" dirty="0" err="1"/>
              <a:t>n'est</a:t>
            </a:r>
            <a:r>
              <a:rPr lang="en-US" sz="1600" dirty="0"/>
              <a:t> pas </a:t>
            </a:r>
            <a:r>
              <a:rPr lang="en-US" sz="1600" dirty="0" err="1"/>
              <a:t>sûr</a:t>
            </a:r>
            <a:r>
              <a:rPr lang="en-US" sz="1600" dirty="0"/>
              <a:t>, </a:t>
            </a:r>
            <a:r>
              <a:rPr lang="en-US" sz="1600" dirty="0" err="1"/>
              <a:t>n'est</a:t>
            </a:r>
            <a:r>
              <a:rPr lang="en-US" sz="1600" dirty="0"/>
              <a:t> pas </a:t>
            </a:r>
            <a:r>
              <a:rPr lang="en-US" sz="1600" dirty="0" err="1"/>
              <a:t>équipé</a:t>
            </a:r>
            <a:r>
              <a:rPr lang="en-US" sz="1600" dirty="0"/>
              <a:t> et </a:t>
            </a:r>
            <a:r>
              <a:rPr lang="en-US" sz="1600" dirty="0" err="1"/>
              <a:t>n'offre</a:t>
            </a:r>
            <a:r>
              <a:rPr lang="en-US" sz="1600" dirty="0"/>
              <a:t> pas </a:t>
            </a:r>
            <a:r>
              <a:rPr lang="en-US" sz="1600" dirty="0" err="1"/>
              <a:t>d'abri</a:t>
            </a:r>
            <a:r>
              <a:rPr lang="en-US" sz="1600" dirty="0"/>
              <a:t> </a:t>
            </a:r>
            <a:r>
              <a:rPr lang="en-US" sz="1600" dirty="0" err="1"/>
              <a:t>contre</a:t>
            </a:r>
            <a:r>
              <a:rPr lang="en-US" sz="1600" dirty="0"/>
              <a:t> la </a:t>
            </a:r>
            <a:r>
              <a:rPr lang="en-US" sz="1600" dirty="0" err="1"/>
              <a:t>chaleur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la </a:t>
            </a:r>
            <a:r>
              <a:rPr lang="en-US" sz="1600" dirty="0" err="1"/>
              <a:t>pluie</a:t>
            </a:r>
            <a:r>
              <a:rPr lang="en-US" sz="1600" dirty="0"/>
              <a:t>. </a:t>
            </a:r>
            <a:endParaRPr sz="1600" dirty="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Les </a:t>
            </a:r>
            <a:r>
              <a:rPr lang="en-US" sz="1600" b="1" dirty="0" err="1"/>
              <a:t>objectifs</a:t>
            </a:r>
            <a:r>
              <a:rPr lang="en-US" sz="1600" b="1" dirty="0"/>
              <a:t> de la consultation </a:t>
            </a:r>
            <a:r>
              <a:rPr lang="en-US" sz="1600" b="1" dirty="0" err="1"/>
              <a:t>préliminaire</a:t>
            </a:r>
            <a:r>
              <a:rPr lang="en-US" sz="1600" b="1" dirty="0"/>
              <a:t>:</a:t>
            </a:r>
            <a:endParaRPr sz="1600" dirty="0"/>
          </a:p>
          <a:p>
            <a:pPr marL="355600" lvl="0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 dirty="0"/>
              <a:t>Informer</a:t>
            </a:r>
            <a:r>
              <a:rPr lang="en-US" sz="1600" dirty="0"/>
              <a:t> les </a:t>
            </a:r>
            <a:r>
              <a:rPr lang="en-US" sz="1600" dirty="0" err="1"/>
              <a:t>citoyens</a:t>
            </a:r>
            <a:r>
              <a:rPr lang="en-US" sz="1600" dirty="0"/>
              <a:t> </a:t>
            </a:r>
            <a:r>
              <a:rPr lang="en-US" sz="1600" dirty="0" err="1"/>
              <a:t>locaux</a:t>
            </a:r>
            <a:r>
              <a:rPr lang="en-US" sz="1600" dirty="0"/>
              <a:t> de </a:t>
            </a:r>
            <a:r>
              <a:rPr lang="en-US" sz="1600" dirty="0" err="1"/>
              <a:t>l'intention</a:t>
            </a:r>
            <a:r>
              <a:rPr lang="en-US" sz="1600" dirty="0"/>
              <a:t> de la </a:t>
            </a:r>
            <a:r>
              <a:rPr lang="en-US" sz="1600" dirty="0" err="1"/>
              <a:t>municipalité</a:t>
            </a:r>
            <a:r>
              <a:rPr lang="en-US" sz="1600" dirty="0"/>
              <a:t> </a:t>
            </a:r>
            <a:r>
              <a:rPr lang="en-US" sz="1600" dirty="0" err="1"/>
              <a:t>d'améliorer</a:t>
            </a:r>
            <a:r>
              <a:rPr lang="en-US" sz="1600" dirty="0"/>
              <a:t> </a:t>
            </a:r>
            <a:r>
              <a:rPr lang="en-US" sz="1600" dirty="0" err="1"/>
              <a:t>l'espace</a:t>
            </a:r>
            <a:r>
              <a:rPr lang="en-US" sz="1600" dirty="0"/>
              <a:t> </a:t>
            </a:r>
            <a:r>
              <a:rPr lang="en-US" sz="1600" dirty="0" err="1"/>
              <a:t>devant</a:t>
            </a:r>
            <a:r>
              <a:rPr lang="en-US" sz="1600" dirty="0"/>
              <a:t> </a:t>
            </a:r>
            <a:r>
              <a:rPr lang="en-US" sz="1600" dirty="0" err="1"/>
              <a:t>l'école</a:t>
            </a:r>
            <a:r>
              <a:rPr lang="en-US" sz="1600" dirty="0"/>
              <a:t>.</a:t>
            </a:r>
            <a:endParaRPr sz="1600" dirty="0"/>
          </a:p>
          <a:p>
            <a:pPr marL="355600" lvl="0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 dirty="0"/>
              <a:t>Documenter</a:t>
            </a:r>
            <a:r>
              <a:rPr lang="en-US" sz="1600" dirty="0"/>
              <a:t> les pratiques des </a:t>
            </a:r>
            <a:r>
              <a:rPr lang="en-US" sz="1600" dirty="0" err="1"/>
              <a:t>usagers</a:t>
            </a:r>
            <a:r>
              <a:rPr lang="en-US" sz="1600" dirty="0"/>
              <a:t> </a:t>
            </a:r>
            <a:r>
              <a:rPr lang="en-US" sz="1600" dirty="0" err="1"/>
              <a:t>concernant</a:t>
            </a:r>
            <a:r>
              <a:rPr lang="en-US" sz="1600" dirty="0"/>
              <a:t> </a:t>
            </a:r>
            <a:r>
              <a:rPr lang="en-US" sz="1600" dirty="0" err="1"/>
              <a:t>cet</a:t>
            </a:r>
            <a:r>
              <a:rPr lang="en-US" sz="1600" dirty="0"/>
              <a:t> </a:t>
            </a:r>
            <a:r>
              <a:rPr lang="en-US" sz="1600" dirty="0" err="1"/>
              <a:t>espace</a:t>
            </a:r>
            <a:r>
              <a:rPr lang="en-US" sz="1600" dirty="0"/>
              <a:t>, </a:t>
            </a:r>
            <a:r>
              <a:rPr lang="en-US" sz="1600" dirty="0" err="1"/>
              <a:t>collecter</a:t>
            </a:r>
            <a:r>
              <a:rPr lang="en-US" sz="1600" dirty="0"/>
              <a:t> les </a:t>
            </a:r>
            <a:r>
              <a:rPr lang="en-US" sz="1600" dirty="0" err="1"/>
              <a:t>données</a:t>
            </a:r>
            <a:r>
              <a:rPr lang="en-US" sz="1600" dirty="0"/>
              <a:t> et les </a:t>
            </a:r>
            <a:r>
              <a:rPr lang="en-US" sz="1600" dirty="0" err="1"/>
              <a:t>problèmes</a:t>
            </a:r>
            <a:r>
              <a:rPr lang="en-US" sz="1600" dirty="0"/>
              <a:t>, </a:t>
            </a:r>
            <a:r>
              <a:rPr lang="en-US" sz="1600" dirty="0" err="1"/>
              <a:t>afin</a:t>
            </a:r>
            <a:r>
              <a:rPr lang="en-US" sz="1600" dirty="0"/>
              <a:t> </a:t>
            </a:r>
            <a:r>
              <a:rPr lang="en-US" sz="1600" dirty="0" err="1"/>
              <a:t>d'alimenter</a:t>
            </a:r>
            <a:r>
              <a:rPr lang="en-US" sz="1600" dirty="0"/>
              <a:t> la </a:t>
            </a:r>
            <a:r>
              <a:rPr lang="en-US" sz="1600" dirty="0" err="1"/>
              <a:t>deuxième</a:t>
            </a:r>
            <a:r>
              <a:rPr lang="en-US" sz="1600" dirty="0"/>
              <a:t> </a:t>
            </a:r>
            <a:r>
              <a:rPr lang="en-US" sz="1600" dirty="0" err="1"/>
              <a:t>partie</a:t>
            </a:r>
            <a:r>
              <a:rPr lang="en-US" sz="1600" dirty="0"/>
              <a:t> de la consultation. </a:t>
            </a:r>
            <a:endParaRPr sz="1600" dirty="0"/>
          </a:p>
          <a:p>
            <a:pPr marL="355600" lvl="0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err="1"/>
              <a:t>Entrer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contact avec les </a:t>
            </a:r>
            <a:r>
              <a:rPr lang="en-US" sz="1600" dirty="0" err="1"/>
              <a:t>bénéficiaires</a:t>
            </a:r>
            <a:r>
              <a:rPr lang="en-US" sz="1600" dirty="0"/>
              <a:t> </a:t>
            </a:r>
            <a:r>
              <a:rPr lang="en-US" sz="1600" dirty="0" err="1"/>
              <a:t>finaux</a:t>
            </a:r>
            <a:r>
              <a:rPr lang="en-US" sz="1600" dirty="0"/>
              <a:t> de </a:t>
            </a:r>
            <a:r>
              <a:rPr lang="en-US" sz="1600" dirty="0" err="1"/>
              <a:t>l'espace</a:t>
            </a:r>
            <a:r>
              <a:rPr lang="en-US" sz="1600" dirty="0"/>
              <a:t>, </a:t>
            </a:r>
            <a:r>
              <a:rPr lang="en-US" sz="1600" dirty="0" err="1"/>
              <a:t>afin</a:t>
            </a:r>
            <a:r>
              <a:rPr lang="en-US" sz="1600" dirty="0"/>
              <a:t> de </a:t>
            </a:r>
            <a:r>
              <a:rPr lang="en-US" sz="1600" dirty="0" err="1"/>
              <a:t>concevoir</a:t>
            </a:r>
            <a:r>
              <a:rPr lang="en-US" sz="1600" dirty="0"/>
              <a:t> avec </a:t>
            </a:r>
            <a:r>
              <a:rPr lang="en-US" sz="1600" dirty="0" err="1"/>
              <a:t>eux</a:t>
            </a:r>
            <a:r>
              <a:rPr lang="en-US" sz="1600" dirty="0"/>
              <a:t> les interventions </a:t>
            </a:r>
            <a:r>
              <a:rPr lang="en-US" sz="1600" dirty="0" err="1"/>
              <a:t>visant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</a:t>
            </a:r>
            <a:r>
              <a:rPr lang="en-US" sz="1600" dirty="0" err="1"/>
              <a:t>améliorer</a:t>
            </a:r>
            <a:r>
              <a:rPr lang="en-US" sz="1600" dirty="0"/>
              <a:t> </a:t>
            </a:r>
            <a:r>
              <a:rPr lang="en-US" sz="1600" dirty="0" err="1"/>
              <a:t>l'espace</a:t>
            </a:r>
            <a:r>
              <a:rPr lang="en-US" sz="1600" dirty="0"/>
              <a:t>.</a:t>
            </a:r>
            <a:endParaRPr sz="1600" dirty="0"/>
          </a:p>
          <a:p>
            <a:pPr marL="355600" lvl="0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 err="1"/>
              <a:t>Favour</a:t>
            </a:r>
            <a:r>
              <a:rPr lang="en-US" sz="1600" dirty="0"/>
              <a:t> the cooperation and </a:t>
            </a:r>
            <a:r>
              <a:rPr lang="en-US" sz="1600" b="1" dirty="0"/>
              <a:t>dialogue between the Local Authority and the civil society</a:t>
            </a:r>
            <a:r>
              <a:rPr lang="en-US" sz="1600" dirty="0"/>
              <a:t>, for improving the </a:t>
            </a:r>
            <a:r>
              <a:rPr lang="en-US" sz="1600" dirty="0" err="1"/>
              <a:t>sustiaanble</a:t>
            </a:r>
            <a:r>
              <a:rPr lang="en-US" sz="1600" dirty="0"/>
              <a:t> </a:t>
            </a:r>
            <a:r>
              <a:rPr lang="en-US" sz="1600" dirty="0" err="1"/>
              <a:t>Favoriser</a:t>
            </a:r>
            <a:r>
              <a:rPr lang="en-US" sz="1600" dirty="0"/>
              <a:t> la </a:t>
            </a:r>
            <a:r>
              <a:rPr lang="en-US" sz="1600" dirty="0" err="1"/>
              <a:t>coopération</a:t>
            </a:r>
            <a:r>
              <a:rPr lang="en-US" sz="1600" dirty="0"/>
              <a:t> et le </a:t>
            </a:r>
            <a:r>
              <a:rPr lang="en-US" sz="1600" b="1" dirty="0"/>
              <a:t>dialogue entre </a:t>
            </a:r>
            <a:r>
              <a:rPr lang="en-US" sz="1600" b="1" dirty="0" err="1"/>
              <a:t>l'autorité</a:t>
            </a:r>
            <a:r>
              <a:rPr lang="en-US" sz="1600" b="1" dirty="0"/>
              <a:t> locale et la </a:t>
            </a:r>
            <a:r>
              <a:rPr lang="en-US" sz="1600" b="1" dirty="0" err="1"/>
              <a:t>société</a:t>
            </a:r>
            <a:r>
              <a:rPr lang="en-US" sz="1600" b="1" dirty="0"/>
              <a:t> civile</a:t>
            </a:r>
            <a:r>
              <a:rPr lang="en-US" sz="1600" dirty="0"/>
              <a:t>, </a:t>
            </a:r>
            <a:r>
              <a:rPr lang="en-US" sz="1600" dirty="0" err="1"/>
              <a:t>afin</a:t>
            </a:r>
            <a:r>
              <a:rPr lang="en-US" sz="1600" dirty="0"/>
              <a:t> </a:t>
            </a:r>
            <a:r>
              <a:rPr lang="en-US" sz="1600" dirty="0" err="1"/>
              <a:t>d'améliorer</a:t>
            </a:r>
            <a:r>
              <a:rPr lang="en-US" sz="1600" dirty="0"/>
              <a:t> le </a:t>
            </a:r>
            <a:r>
              <a:rPr lang="en-US" sz="1600" dirty="0" err="1"/>
              <a:t>développement</a:t>
            </a:r>
            <a:r>
              <a:rPr lang="en-US" sz="1600" dirty="0"/>
              <a:t> durable de la </a:t>
            </a:r>
            <a:r>
              <a:rPr lang="en-US" sz="1600" dirty="0" err="1"/>
              <a:t>ville</a:t>
            </a:r>
            <a:r>
              <a:rPr lang="en-US" sz="1600" dirty="0"/>
              <a:t> au profit de </a:t>
            </a:r>
            <a:r>
              <a:rPr lang="en-US" sz="1600" dirty="0" err="1"/>
              <a:t>ses</a:t>
            </a:r>
            <a:r>
              <a:rPr lang="en-US" sz="1600" dirty="0"/>
              <a:t> </a:t>
            </a:r>
            <a:r>
              <a:rPr lang="en-US" sz="1600" dirty="0" err="1"/>
              <a:t>citoyens</a:t>
            </a:r>
            <a:r>
              <a:rPr lang="en-US" sz="1600" dirty="0"/>
              <a:t>. 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600" dirty="0"/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 b="1" dirty="0"/>
              <a:t>Les </a:t>
            </a:r>
            <a:r>
              <a:rPr lang="en-US" sz="1600" b="1" dirty="0" err="1"/>
              <a:t>groupes</a:t>
            </a:r>
            <a:r>
              <a:rPr lang="en-US" sz="1600" b="1" dirty="0"/>
              <a:t> </a:t>
            </a:r>
            <a:r>
              <a:rPr lang="en-US" sz="1600" b="1" dirty="0" err="1"/>
              <a:t>cibles</a:t>
            </a:r>
            <a:r>
              <a:rPr lang="en-US" sz="1600" b="1" dirty="0"/>
              <a:t> </a:t>
            </a:r>
            <a:r>
              <a:rPr lang="en-US" sz="1600" b="1" dirty="0" err="1"/>
              <a:t>consultés</a:t>
            </a:r>
            <a:r>
              <a:rPr lang="en-US" sz="1600" b="1" dirty="0"/>
              <a:t> : </a:t>
            </a:r>
            <a:endParaRPr sz="1600" dirty="0"/>
          </a:p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</a:t>
            </a:r>
            <a:r>
              <a:rPr lang="en-GB" sz="1600" dirty="0" err="1"/>
              <a:t>Enseignants</a:t>
            </a:r>
            <a:r>
              <a:rPr lang="en-GB" sz="1600" dirty="0"/>
              <a:t>, </a:t>
            </a:r>
          </a:p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-Les </a:t>
            </a:r>
            <a:r>
              <a:rPr lang="en-GB" sz="1600" dirty="0" err="1"/>
              <a:t>élèves</a:t>
            </a:r>
            <a:r>
              <a:rPr lang="en-GB" sz="1600" dirty="0"/>
              <a:t>, </a:t>
            </a:r>
          </a:p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-Les parents, </a:t>
            </a:r>
          </a:p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-Les </a:t>
            </a:r>
            <a:r>
              <a:rPr lang="en-GB" sz="1600" dirty="0" err="1"/>
              <a:t>conducteurs</a:t>
            </a:r>
            <a:r>
              <a:rPr lang="en-GB" sz="1600" dirty="0"/>
              <a:t>, </a:t>
            </a:r>
          </a:p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</a:t>
            </a:r>
            <a:r>
              <a:rPr lang="en-GB" sz="1600" dirty="0" err="1"/>
              <a:t>Voisins</a:t>
            </a:r>
            <a:endParaRPr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ee6875a22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500" b="1" dirty="0">
                <a:solidFill>
                  <a:srgbClr val="0C45A6"/>
                </a:solidFill>
              </a:rPr>
              <a:t>EXEMPLES DE CONSULTATION</a:t>
            </a:r>
            <a:br>
              <a:rPr lang="en-US" sz="4500" b="1" dirty="0">
                <a:solidFill>
                  <a:srgbClr val="0C45A6"/>
                </a:solidFill>
              </a:rPr>
            </a:br>
            <a:r>
              <a:rPr lang="en-US" sz="2622" dirty="0"/>
              <a:t>Consultation </a:t>
            </a:r>
            <a:r>
              <a:rPr lang="en-US" sz="2622" dirty="0" err="1"/>
              <a:t>civique</a:t>
            </a:r>
            <a:r>
              <a:rPr lang="en-US" sz="2622" dirty="0"/>
              <a:t> </a:t>
            </a:r>
            <a:r>
              <a:rPr lang="en-US" sz="2622" dirty="0" err="1"/>
              <a:t>à</a:t>
            </a:r>
            <a:r>
              <a:rPr lang="en-US" sz="2622" dirty="0"/>
              <a:t> </a:t>
            </a:r>
            <a:r>
              <a:rPr lang="en-US" sz="2622" dirty="0" err="1"/>
              <a:t>l'école</a:t>
            </a:r>
            <a:r>
              <a:rPr lang="en-US" sz="2622" dirty="0"/>
              <a:t> Sahabi 4, Kairouan (</a:t>
            </a:r>
            <a:r>
              <a:rPr lang="en-US" sz="2622" dirty="0" err="1"/>
              <a:t>Tunisie</a:t>
            </a:r>
            <a:r>
              <a:rPr lang="en-US" sz="2622" dirty="0"/>
              <a:t>) – project AUTREMENT </a:t>
            </a:r>
            <a:endParaRPr sz="3622" dirty="0"/>
          </a:p>
        </p:txBody>
      </p:sp>
      <p:sp>
        <p:nvSpPr>
          <p:cNvPr id="201" name="Google Shape;201;g12ee6875a22_0_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900" b="1" dirty="0" err="1"/>
              <a:t>Méthodes</a:t>
            </a:r>
            <a:r>
              <a:rPr lang="en-GB" sz="1900" b="1" dirty="0"/>
              <a:t> </a:t>
            </a:r>
            <a:r>
              <a:rPr lang="en-GB" sz="1900" b="1" dirty="0" err="1"/>
              <a:t>utilisées</a:t>
            </a:r>
            <a:r>
              <a:rPr lang="en-GB" sz="1900" b="1" dirty="0"/>
              <a:t> :</a:t>
            </a: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en-GB" sz="19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900" dirty="0"/>
              <a:t>- Stand de 7.00 </a:t>
            </a:r>
            <a:r>
              <a:rPr lang="en-GB" sz="1900" dirty="0" err="1"/>
              <a:t>à</a:t>
            </a:r>
            <a:r>
              <a:rPr lang="en-GB" sz="1900" dirty="0"/>
              <a:t> 13.00 </a:t>
            </a:r>
            <a:r>
              <a:rPr lang="en-GB" sz="1900" dirty="0" err="1"/>
              <a:t>devant</a:t>
            </a:r>
            <a:r>
              <a:rPr lang="en-GB" sz="1900" dirty="0"/>
              <a:t> </a:t>
            </a:r>
            <a:r>
              <a:rPr lang="en-GB" sz="1900" dirty="0" err="1"/>
              <a:t>l'école</a:t>
            </a:r>
            <a:endParaRPr lang="en-GB" sz="19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900" dirty="0"/>
              <a:t>- </a:t>
            </a:r>
            <a:r>
              <a:rPr lang="en-GB" sz="1900" dirty="0" err="1"/>
              <a:t>Enquête</a:t>
            </a:r>
            <a:r>
              <a:rPr lang="en-GB" sz="1900" dirty="0"/>
              <a:t> </a:t>
            </a:r>
            <a:r>
              <a:rPr lang="en-GB" sz="1900" dirty="0" err="1"/>
              <a:t>remplie</a:t>
            </a:r>
            <a:r>
              <a:rPr lang="en-GB" sz="1900" dirty="0"/>
              <a:t> par/avec les </a:t>
            </a:r>
            <a:r>
              <a:rPr lang="en-GB" sz="1900" dirty="0" err="1"/>
              <a:t>groupes</a:t>
            </a:r>
            <a:r>
              <a:rPr lang="en-GB" sz="1900" dirty="0"/>
              <a:t> </a:t>
            </a:r>
            <a:r>
              <a:rPr lang="en-GB" sz="1900" dirty="0" err="1"/>
              <a:t>cibles</a:t>
            </a:r>
            <a:endParaRPr lang="en-GB" sz="19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900" dirty="0"/>
              <a:t>- Pour les </a:t>
            </a:r>
            <a:r>
              <a:rPr lang="en-GB" sz="1900" dirty="0" err="1"/>
              <a:t>élèves</a:t>
            </a:r>
            <a:r>
              <a:rPr lang="en-GB" sz="1900" dirty="0"/>
              <a:t> : </a:t>
            </a:r>
            <a:r>
              <a:rPr lang="en-GB" sz="1900" dirty="0" err="1"/>
              <a:t>dessinez</a:t>
            </a:r>
            <a:r>
              <a:rPr lang="en-GB" sz="1900" dirty="0"/>
              <a:t> </a:t>
            </a:r>
            <a:r>
              <a:rPr lang="en-GB" sz="1900" dirty="0" err="1"/>
              <a:t>l'espace</a:t>
            </a:r>
            <a:r>
              <a:rPr lang="en-GB" sz="1900" dirty="0"/>
              <a:t> </a:t>
            </a:r>
            <a:r>
              <a:rPr lang="en-GB" sz="1900" dirty="0" err="1"/>
              <a:t>extérieur</a:t>
            </a:r>
            <a:r>
              <a:rPr lang="en-GB" sz="1900" dirty="0"/>
              <a:t> </a:t>
            </a:r>
            <a:r>
              <a:rPr lang="en-GB" sz="1900" dirty="0" err="1"/>
              <a:t>tel</a:t>
            </a:r>
            <a:r>
              <a:rPr lang="en-GB" sz="1900" dirty="0"/>
              <a:t> que </a:t>
            </a:r>
            <a:r>
              <a:rPr lang="en-GB" sz="1900" dirty="0" err="1"/>
              <a:t>vous</a:t>
            </a:r>
            <a:r>
              <a:rPr lang="en-GB" sz="1900" dirty="0"/>
              <a:t> </a:t>
            </a:r>
            <a:r>
              <a:rPr lang="en-GB" sz="1900" dirty="0" err="1"/>
              <a:t>souhaitez</a:t>
            </a:r>
            <a:r>
              <a:rPr lang="en-GB" sz="1900" dirty="0"/>
              <a:t> </a:t>
            </a:r>
            <a:r>
              <a:rPr lang="en-GB" sz="1900" dirty="0" err="1"/>
              <a:t>qu'il</a:t>
            </a:r>
            <a:r>
              <a:rPr lang="en-GB" sz="1900" dirty="0"/>
              <a:t> </a:t>
            </a:r>
            <a:r>
              <a:rPr lang="en-GB" sz="1900" dirty="0" err="1"/>
              <a:t>devienne</a:t>
            </a:r>
            <a:r>
              <a:rPr lang="en-GB" sz="190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900" dirty="0"/>
              <a:t>- </a:t>
            </a:r>
            <a:r>
              <a:rPr lang="en-GB" sz="1900" dirty="0" err="1"/>
              <a:t>Entretiens</a:t>
            </a:r>
            <a:r>
              <a:rPr lang="en-GB" sz="1900" dirty="0"/>
              <a:t> avec des </a:t>
            </a:r>
            <a:r>
              <a:rPr lang="en-GB" sz="1900" dirty="0" err="1"/>
              <a:t>personnes</a:t>
            </a:r>
            <a:r>
              <a:rPr lang="en-GB" sz="1900" dirty="0"/>
              <a:t> </a:t>
            </a:r>
            <a:r>
              <a:rPr lang="en-GB" sz="1900" dirty="0" err="1"/>
              <a:t>clés</a:t>
            </a:r>
            <a:r>
              <a:rPr lang="en-GB" sz="1900" dirty="0"/>
              <a:t> (par </a:t>
            </a:r>
            <a:r>
              <a:rPr lang="en-GB" sz="1900" dirty="0" err="1"/>
              <a:t>exemple</a:t>
            </a:r>
            <a:r>
              <a:rPr lang="en-GB" sz="1900" dirty="0"/>
              <a:t>, des </a:t>
            </a:r>
            <a:r>
              <a:rPr lang="en-GB" sz="1900" dirty="0" err="1"/>
              <a:t>commerçants</a:t>
            </a:r>
            <a:r>
              <a:rPr lang="en-GB" sz="1900" dirty="0"/>
              <a:t> vivant </a:t>
            </a:r>
            <a:r>
              <a:rPr lang="en-GB" sz="1900" dirty="0" err="1"/>
              <a:t>à</a:t>
            </a:r>
            <a:r>
              <a:rPr lang="en-GB" sz="1900" dirty="0"/>
              <a:t> </a:t>
            </a:r>
            <a:r>
              <a:rPr lang="en-GB" sz="1900" dirty="0" err="1"/>
              <a:t>proximité</a:t>
            </a:r>
            <a:r>
              <a:rPr lang="en-GB" sz="1900" dirty="0"/>
              <a:t>, des chauffeurs, des </a:t>
            </a:r>
            <a:r>
              <a:rPr lang="en-GB" sz="1900" dirty="0" err="1"/>
              <a:t>enseignants</a:t>
            </a:r>
            <a:r>
              <a:rPr lang="en-GB" sz="1900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900" dirty="0"/>
              <a:t>- Observation du </a:t>
            </a:r>
            <a:r>
              <a:rPr lang="en-GB" sz="1900" dirty="0" err="1"/>
              <a:t>contexte</a:t>
            </a:r>
            <a:r>
              <a:rPr lang="en-GB" sz="1900" dirty="0"/>
              <a:t> (</a:t>
            </a:r>
            <a:r>
              <a:rPr lang="en-GB" sz="1900" dirty="0" err="1"/>
              <a:t>enregistrement</a:t>
            </a:r>
            <a:r>
              <a:rPr lang="en-GB" sz="1900" dirty="0"/>
              <a:t> audio et </a:t>
            </a:r>
            <a:r>
              <a:rPr lang="en-GB" sz="1900" dirty="0" err="1"/>
              <a:t>vidéo</a:t>
            </a:r>
            <a:r>
              <a:rPr lang="en-GB" sz="1900" dirty="0"/>
              <a:t>, notes </a:t>
            </a:r>
            <a:r>
              <a:rPr lang="en-GB" sz="1900" dirty="0" err="1"/>
              <a:t>écrites</a:t>
            </a:r>
            <a:r>
              <a:rPr lang="en-GB" sz="1900" dirty="0"/>
              <a:t>, photos).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202" name="Google Shape;202;g12ee6875a22_0_73" descr="Immagine che contiene cielo, persona, esterni, fol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407034"/>
            <a:ext cx="3140025" cy="22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ee6875a22_0_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111"/>
              <a:buFont typeface="Arial"/>
              <a:buNone/>
            </a:pPr>
            <a:r>
              <a:rPr lang="en-US" sz="4500" b="1" dirty="0"/>
              <a:t>NIVEAU 3 : DIALOGUE</a:t>
            </a:r>
            <a:br>
              <a:rPr lang="en-US" sz="4500" b="1" dirty="0"/>
            </a:br>
            <a:endParaRPr sz="4500" b="1" dirty="0"/>
          </a:p>
        </p:txBody>
      </p:sp>
      <p:sp>
        <p:nvSpPr>
          <p:cNvPr id="208" name="Google Shape;208;g12ee6875a22_0_78"/>
          <p:cNvSpPr txBox="1">
            <a:spLocks noGrp="1"/>
          </p:cNvSpPr>
          <p:nvPr>
            <p:ph type="body" idx="1"/>
          </p:nvPr>
        </p:nvSpPr>
        <p:spPr>
          <a:xfrm>
            <a:off x="3818906" y="1253400"/>
            <a:ext cx="9588335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855335" lvl="0" indent="0" algn="ctr" rtl="0">
              <a:lnSpc>
                <a:spcPct val="114100"/>
              </a:lnSpc>
              <a:spcBef>
                <a:spcPts val="69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Le dialogue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est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processus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structuré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, durable et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axé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sur les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résultats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qui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implique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communication dans les deux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sens.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Il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consiste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réunions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conjointes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souvent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fréquentes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régulières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, entre les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autorités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locales et la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société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civile pour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développer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stratégies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politiques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spécifiques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5879465" lvl="0" indent="0" algn="ctr" rtl="0">
              <a:lnSpc>
                <a:spcPct val="114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stade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la participation civile,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fait,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c'est</a:t>
            </a:r>
            <a:endParaRPr lang="en-US" sz="1500" dirty="0">
              <a:latin typeface="Tahoma"/>
              <a:ea typeface="Tahoma"/>
              <a:cs typeface="Tahoma"/>
              <a:sym typeface="Tahoma"/>
            </a:endParaRPr>
          </a:p>
          <a:p>
            <a:pPr marL="0" marR="5879465" lvl="0" indent="0" algn="ctr" rtl="0">
              <a:lnSpc>
                <a:spcPct val="114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fait,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stade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la participation civile,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sont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autorités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publiques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qui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ressentent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le plus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souvent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besoin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d'inclure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capacités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et les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compétences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des parties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prenantes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dans le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processus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prise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décision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créant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ainsi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incitations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et des occasions pour un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échange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mutuel avec les parties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prenantes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ee6875a22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/>
              <a:t>3 - TOOLKIT and MECHANISMS</a:t>
            </a:r>
            <a:endParaRPr sz="4500" b="1"/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</a:pPr>
            <a:r>
              <a:rPr lang="en-US" sz="3550"/>
              <a:t>WORLD CAFÉ</a:t>
            </a:r>
            <a:endParaRPr sz="3100" b="1"/>
          </a:p>
        </p:txBody>
      </p:sp>
      <p:sp>
        <p:nvSpPr>
          <p:cNvPr id="214" name="Google Shape;214;g12ee6875a22_0_83"/>
          <p:cNvSpPr txBox="1">
            <a:spLocks noGrp="1"/>
          </p:cNvSpPr>
          <p:nvPr>
            <p:ph type="body" idx="1"/>
          </p:nvPr>
        </p:nvSpPr>
        <p:spPr>
          <a:xfrm>
            <a:off x="838200" y="22283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marR="5080" lvl="0" indent="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philosophie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de base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d'une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session World Café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est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que les gens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possèdent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une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capacité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intrinsèque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et des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idées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pour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aborder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efficacement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les questions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prise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décision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ou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de planification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, et que la conversation naturelle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est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l'une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meilleures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options pour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susciter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un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tel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dialogue.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Lorsque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les participants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passent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d'une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table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l'autre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au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cours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d'une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session, les conversations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individuelles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s'enrichissent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les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unes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autres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, et les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idées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et les questions "se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pollinisent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mutuellement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". Ce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faisant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l'intelligence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collective, la concentration et les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expériences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groupe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sont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mises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profit pour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aborder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une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ou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plusieurs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questions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particulières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, avec un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sens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collectif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l'objectif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et de la direction.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ee6875a22_0_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</a:pPr>
            <a:r>
              <a:rPr lang="en-US" sz="3500" dirty="0"/>
              <a:t>OPEN  SPACE  TECHNOLOGY </a:t>
            </a:r>
            <a:endParaRPr sz="3500" dirty="0"/>
          </a:p>
        </p:txBody>
      </p:sp>
      <p:sp>
        <p:nvSpPr>
          <p:cNvPr id="220" name="Google Shape;220;g12ee6875a22_0_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L'OST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axé</a:t>
            </a:r>
            <a:r>
              <a:rPr lang="en-GB" sz="1600" dirty="0"/>
              <a:t> sur les participants et </a:t>
            </a:r>
            <a:r>
              <a:rPr lang="en-GB" sz="1600" dirty="0" err="1"/>
              <a:t>moins</a:t>
            </a:r>
            <a:r>
              <a:rPr lang="en-GB" sz="1600" dirty="0"/>
              <a:t> sur les </a:t>
            </a:r>
            <a:r>
              <a:rPr lang="en-GB" sz="1600" dirty="0" err="1"/>
              <a:t>organisateurs-convocateurs</a:t>
            </a:r>
            <a:r>
              <a:rPr lang="en-GB" sz="1600" dirty="0"/>
              <a:t>.</a:t>
            </a:r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La </a:t>
            </a:r>
            <a:r>
              <a:rPr lang="en-GB" sz="1600" dirty="0" err="1"/>
              <a:t>programmation</a:t>
            </a:r>
            <a:r>
              <a:rPr lang="en-GB" sz="1600" dirty="0"/>
              <a:t> de </a:t>
            </a:r>
            <a:r>
              <a:rPr lang="en-GB" sz="1600" dirty="0" err="1"/>
              <a:t>quel</a:t>
            </a:r>
            <a:r>
              <a:rPr lang="en-GB" sz="1600" dirty="0"/>
              <a:t> exposé, de </a:t>
            </a:r>
            <a:r>
              <a:rPr lang="en-GB" sz="1600" dirty="0" err="1"/>
              <a:t>quel</a:t>
            </a:r>
            <a:r>
              <a:rPr lang="en-GB" sz="1600" dirty="0"/>
              <a:t> </a:t>
            </a:r>
            <a:r>
              <a:rPr lang="en-GB" sz="1600" dirty="0" err="1"/>
              <a:t>sujet</a:t>
            </a:r>
            <a:r>
              <a:rPr lang="en-GB" sz="1600" dirty="0"/>
              <a:t> et de quelle salle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créée</a:t>
            </a:r>
            <a:r>
              <a:rPr lang="en-GB" sz="1600" dirty="0"/>
              <a:t> par les participants,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fois</a:t>
            </a:r>
            <a:r>
              <a:rPr lang="en-GB" sz="1600" dirty="0"/>
              <a:t> </a:t>
            </a:r>
            <a:r>
              <a:rPr lang="en-GB" sz="1600" dirty="0" err="1"/>
              <a:t>qu'ils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arrivés</a:t>
            </a:r>
            <a:r>
              <a:rPr lang="en-GB" sz="1600" dirty="0"/>
              <a:t>. </a:t>
            </a:r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 err="1"/>
              <a:t>Cette</a:t>
            </a:r>
            <a:r>
              <a:rPr lang="en-GB" sz="1600" dirty="0"/>
              <a:t> </a:t>
            </a:r>
            <a:r>
              <a:rPr lang="en-GB" sz="1600" dirty="0" err="1"/>
              <a:t>méthodologie</a:t>
            </a:r>
            <a:r>
              <a:rPr lang="en-GB" sz="1600" dirty="0"/>
              <a:t> repose sur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confiance</a:t>
            </a:r>
            <a:r>
              <a:rPr lang="en-GB" sz="1600" dirty="0"/>
              <a:t> </a:t>
            </a:r>
            <a:r>
              <a:rPr lang="en-GB" sz="1600" dirty="0" err="1"/>
              <a:t>totale</a:t>
            </a:r>
            <a:r>
              <a:rPr lang="en-GB" sz="1600" dirty="0"/>
              <a:t> dans les </a:t>
            </a:r>
            <a:r>
              <a:rPr lang="en-GB" sz="1600" dirty="0" err="1"/>
              <a:t>capacités</a:t>
            </a:r>
            <a:r>
              <a:rPr lang="en-GB" sz="1600" dirty="0"/>
              <a:t> du </a:t>
            </a:r>
            <a:r>
              <a:rPr lang="en-GB" sz="1600" dirty="0" err="1"/>
              <a:t>groupe</a:t>
            </a:r>
            <a:r>
              <a:rPr lang="en-GB" sz="1600" dirty="0"/>
              <a:t>.</a:t>
            </a:r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 err="1"/>
              <a:t>Cette</a:t>
            </a:r>
            <a:r>
              <a:rPr lang="en-GB" sz="1600" dirty="0"/>
              <a:t> </a:t>
            </a:r>
            <a:r>
              <a:rPr lang="en-GB" sz="1600" dirty="0" err="1"/>
              <a:t>méthode</a:t>
            </a:r>
            <a:r>
              <a:rPr lang="en-GB" sz="1600" dirty="0"/>
              <a:t> </a:t>
            </a:r>
            <a:r>
              <a:rPr lang="en-GB" sz="1600" dirty="0" err="1"/>
              <a:t>fonctionne</a:t>
            </a:r>
            <a:r>
              <a:rPr lang="en-GB" sz="1600" dirty="0"/>
              <a:t> </a:t>
            </a:r>
            <a:r>
              <a:rPr lang="en-GB" sz="1600" dirty="0" err="1"/>
              <a:t>mieux</a:t>
            </a:r>
            <a:r>
              <a:rPr lang="en-GB" sz="1600" dirty="0"/>
              <a:t> </a:t>
            </a:r>
            <a:r>
              <a:rPr lang="en-GB" sz="1600" dirty="0" err="1"/>
              <a:t>lorsque</a:t>
            </a:r>
            <a:r>
              <a:rPr lang="en-GB" sz="1600" dirty="0"/>
              <a:t> </a:t>
            </a:r>
            <a:r>
              <a:rPr lang="en-GB" sz="1600" dirty="0" err="1"/>
              <a:t>certaines</a:t>
            </a:r>
            <a:r>
              <a:rPr lang="en-GB" sz="1600" dirty="0"/>
              <a:t> conditions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réunies</a:t>
            </a:r>
            <a:r>
              <a:rPr lang="en-GB" sz="1600" dirty="0"/>
              <a:t> :</a:t>
            </a:r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-Une question </a:t>
            </a:r>
            <a:r>
              <a:rPr lang="en-GB" sz="1600" dirty="0" err="1"/>
              <a:t>réelle</a:t>
            </a:r>
            <a:r>
              <a:rPr lang="en-GB" sz="1600" dirty="0"/>
              <a:t> et </a:t>
            </a:r>
            <a:r>
              <a:rPr lang="en-GB" sz="1600" dirty="0" err="1"/>
              <a:t>sérieuse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jeu (pas de </a:t>
            </a:r>
            <a:r>
              <a:rPr lang="en-GB" sz="1600" dirty="0" err="1"/>
              <a:t>sujet</a:t>
            </a:r>
            <a:r>
              <a:rPr lang="en-GB" sz="1600" dirty="0"/>
              <a:t> trop large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indéfini</a:t>
            </a:r>
            <a:r>
              <a:rPr lang="en-GB" sz="1600" dirty="0"/>
              <a:t>).</a:t>
            </a:r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-Un </a:t>
            </a:r>
            <a:r>
              <a:rPr lang="en-GB" sz="1600" dirty="0" err="1"/>
              <a:t>niveau</a:t>
            </a:r>
            <a:r>
              <a:rPr lang="en-GB" sz="1600" dirty="0"/>
              <a:t> </a:t>
            </a:r>
            <a:r>
              <a:rPr lang="en-GB" sz="1600" dirty="0" err="1"/>
              <a:t>élevé</a:t>
            </a:r>
            <a:r>
              <a:rPr lang="en-GB" sz="1600" dirty="0"/>
              <a:t> de </a:t>
            </a:r>
            <a:r>
              <a:rPr lang="en-GB" sz="1600" dirty="0" err="1"/>
              <a:t>complexité</a:t>
            </a:r>
            <a:endParaRPr lang="en-GB" sz="1600" dirty="0"/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-Une </a:t>
            </a:r>
            <a:r>
              <a:rPr lang="en-GB" sz="1600" dirty="0" err="1"/>
              <a:t>multiplicité</a:t>
            </a:r>
            <a:r>
              <a:rPr lang="en-GB" sz="1600" dirty="0"/>
              <a:t> de points de </a:t>
            </a:r>
            <a:r>
              <a:rPr lang="en-GB" sz="1600" dirty="0" err="1"/>
              <a:t>vue</a:t>
            </a:r>
            <a:endParaRPr lang="en-GB" sz="1600" dirty="0"/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-Une </a:t>
            </a:r>
            <a:r>
              <a:rPr lang="en-GB" sz="1600" dirty="0" err="1"/>
              <a:t>conflictualité</a:t>
            </a:r>
            <a:r>
              <a:rPr lang="en-GB" sz="1600" dirty="0"/>
              <a:t> </a:t>
            </a:r>
            <a:r>
              <a:rPr lang="en-GB" sz="1600" dirty="0" err="1"/>
              <a:t>généralisée</a:t>
            </a:r>
            <a:endParaRPr lang="en-GB" sz="1600" dirty="0"/>
          </a:p>
          <a:p>
            <a:pPr marL="127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 dirty="0"/>
              <a:t>-</a:t>
            </a:r>
            <a:r>
              <a:rPr lang="en-GB" sz="1600" dirty="0" err="1"/>
              <a:t>Nécessité</a:t>
            </a:r>
            <a:r>
              <a:rPr lang="en-GB" sz="1600" dirty="0"/>
              <a:t> de </a:t>
            </a:r>
            <a:r>
              <a:rPr lang="en-GB" sz="1600" dirty="0" err="1"/>
              <a:t>trouver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solution </a:t>
            </a:r>
            <a:r>
              <a:rPr lang="en-GB" sz="1600" dirty="0" err="1"/>
              <a:t>rapidement</a:t>
            </a:r>
            <a:r>
              <a:rPr lang="en-GB" sz="1600" dirty="0"/>
              <a:t>.</a:t>
            </a:r>
            <a:endParaRPr sz="1600" dirty="0"/>
          </a:p>
        </p:txBody>
      </p:sp>
      <p:sp>
        <p:nvSpPr>
          <p:cNvPr id="221" name="Google Shape;221;g12ee6875a22_0_88"/>
          <p:cNvSpPr txBox="1"/>
          <p:nvPr/>
        </p:nvSpPr>
        <p:spPr>
          <a:xfrm>
            <a:off x="7782000" y="3321951"/>
            <a:ext cx="3571800" cy="247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38125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5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15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principes</a:t>
            </a:r>
            <a:r>
              <a:rPr lang="en-US" sz="15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clés</a:t>
            </a:r>
            <a:r>
              <a:rPr lang="en-US" sz="15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5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l'OST</a:t>
            </a:r>
            <a:r>
              <a:rPr lang="en-US" sz="15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 4 </a:t>
            </a:r>
            <a:r>
              <a:rPr lang="en-US" sz="15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règles</a:t>
            </a:r>
            <a:r>
              <a:rPr lang="en-US" sz="15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8125" lvl="0" indent="0" algn="just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5080" lvl="0" indent="-42545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Celui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vient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l'OS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la bonne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personne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69900" marR="5080" lvl="0" indent="-42545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Quoi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qu'il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arrive,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seule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chose qui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pouvait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arriver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469900" marR="5080" lvl="0" indent="-42545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Quand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ça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commence,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le bon moment.</a:t>
            </a:r>
          </a:p>
          <a:p>
            <a:pPr marL="469900" marR="5080" lvl="0" indent="-42545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Quand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fini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c'est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fini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ee6875a22_0_0"/>
          <p:cNvSpPr txBox="1">
            <a:spLocks noGrp="1"/>
          </p:cNvSpPr>
          <p:nvPr>
            <p:ph type="title"/>
          </p:nvPr>
        </p:nvSpPr>
        <p:spPr>
          <a:xfrm>
            <a:off x="755275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500" b="1" dirty="0">
                <a:solidFill>
                  <a:srgbClr val="292420"/>
                </a:solidFill>
              </a:rPr>
              <a:t>LE PROGRAMME</a:t>
            </a:r>
            <a:endParaRPr sz="4500" b="1" dirty="0"/>
          </a:p>
        </p:txBody>
      </p:sp>
      <p:sp>
        <p:nvSpPr>
          <p:cNvPr id="113" name="Google Shape;113;g12ee6875a2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574675" lvl="0" indent="0" algn="l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marR="574675" lvl="0" indent="-457200" algn="l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 dirty="0" err="1"/>
              <a:t>Objectifs</a:t>
            </a:r>
            <a:r>
              <a:rPr lang="en-US" sz="3600" dirty="0"/>
              <a:t> et parties </a:t>
            </a:r>
            <a:r>
              <a:rPr lang="en-US" sz="3600" dirty="0" err="1"/>
              <a:t>prenantes</a:t>
            </a:r>
            <a:endParaRPr sz="3600" dirty="0"/>
          </a:p>
          <a:p>
            <a:pPr marL="457200" marR="282575" lvl="0" indent="-457200" algn="l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-US" sz="3600" dirty="0"/>
              <a:t>Cadre </a:t>
            </a:r>
            <a:r>
              <a:rPr lang="en-US" sz="3600" dirty="0" err="1"/>
              <a:t>général</a:t>
            </a:r>
            <a:r>
              <a:rPr lang="en-US" sz="3600" dirty="0"/>
              <a:t> de la participation civile</a:t>
            </a:r>
            <a:endParaRPr sz="3600" dirty="0"/>
          </a:p>
          <a:p>
            <a:pPr marL="457200" marR="5080" lvl="0" indent="-457200" algn="l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-US" sz="3600" dirty="0"/>
              <a:t>Comment </a:t>
            </a:r>
            <a:r>
              <a:rPr lang="en-US" sz="3600" dirty="0" err="1"/>
              <a:t>s'engager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-US" sz="3600" dirty="0"/>
              <a:t>Toolkit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ee6875a22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</a:pPr>
            <a:r>
              <a:rPr lang="en-US" sz="3500" dirty="0"/>
              <a:t>FOCUS GROUP</a:t>
            </a:r>
            <a:endParaRPr sz="3500" dirty="0"/>
          </a:p>
        </p:txBody>
      </p:sp>
      <p:sp>
        <p:nvSpPr>
          <p:cNvPr id="227" name="Google Shape;227;g12ee6875a22_0_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marR="5080" lvl="0" indent="0" algn="just" rtl="0">
              <a:lnSpc>
                <a:spcPct val="116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700" dirty="0"/>
              <a:t>Le </a:t>
            </a:r>
            <a:r>
              <a:rPr lang="en-US" sz="1700" dirty="0" err="1"/>
              <a:t>groupe</a:t>
            </a:r>
            <a:r>
              <a:rPr lang="en-US" sz="1700" dirty="0"/>
              <a:t> de discussion </a:t>
            </a:r>
            <a:r>
              <a:rPr lang="en-US" sz="1700" dirty="0" err="1"/>
              <a:t>est</a:t>
            </a:r>
            <a:r>
              <a:rPr lang="en-US" sz="1700" dirty="0"/>
              <a:t> </a:t>
            </a:r>
            <a:r>
              <a:rPr lang="en-US" sz="1700" dirty="0" err="1"/>
              <a:t>une</a:t>
            </a:r>
            <a:r>
              <a:rPr lang="en-US" sz="1700" dirty="0"/>
              <a:t> </a:t>
            </a:r>
            <a:r>
              <a:rPr lang="en-US" sz="1700" dirty="0" err="1"/>
              <a:t>méthodologie</a:t>
            </a:r>
            <a:r>
              <a:rPr lang="en-US" sz="1700" dirty="0"/>
              <a:t> participative qui </a:t>
            </a:r>
            <a:r>
              <a:rPr lang="en-US" sz="1700" dirty="0" err="1"/>
              <a:t>permet</a:t>
            </a:r>
            <a:r>
              <a:rPr lang="en-US" sz="1700" dirty="0"/>
              <a:t> de </a:t>
            </a:r>
            <a:r>
              <a:rPr lang="en-US" sz="1700" dirty="0" err="1"/>
              <a:t>recueillir</a:t>
            </a:r>
            <a:r>
              <a:rPr lang="en-US" sz="1700" dirty="0"/>
              <a:t> des </a:t>
            </a:r>
            <a:r>
              <a:rPr lang="en-US" sz="1700" dirty="0" err="1"/>
              <a:t>données</a:t>
            </a:r>
            <a:r>
              <a:rPr lang="en-US" sz="1700" dirty="0"/>
              <a:t> et de </a:t>
            </a:r>
            <a:r>
              <a:rPr lang="en-US" sz="1700" dirty="0" err="1"/>
              <a:t>débattre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profondeur</a:t>
            </a:r>
            <a:r>
              <a:rPr lang="en-US" sz="1700" dirty="0"/>
              <a:t> </a:t>
            </a:r>
            <a:r>
              <a:rPr lang="en-US" sz="1700" dirty="0" err="1"/>
              <a:t>d'une</a:t>
            </a:r>
            <a:r>
              <a:rPr lang="en-US" sz="1700" dirty="0"/>
              <a:t> question </a:t>
            </a:r>
            <a:r>
              <a:rPr lang="en-US" sz="1700" dirty="0" err="1"/>
              <a:t>spécifique</a:t>
            </a:r>
            <a:r>
              <a:rPr lang="en-US" sz="1700" dirty="0"/>
              <a:t>. Il </a:t>
            </a:r>
            <a:r>
              <a:rPr lang="en-US" sz="1700" dirty="0" err="1"/>
              <a:t>n'est</a:t>
            </a:r>
            <a:r>
              <a:rPr lang="en-US" sz="1700" dirty="0"/>
              <a:t> pas </a:t>
            </a:r>
            <a:r>
              <a:rPr lang="en-US" sz="1700" dirty="0" err="1"/>
              <a:t>conseillé</a:t>
            </a:r>
            <a:r>
              <a:rPr lang="en-US" sz="1700" dirty="0"/>
              <a:t> pour les phases </a:t>
            </a:r>
            <a:r>
              <a:rPr lang="en-US" sz="1700" dirty="0" err="1"/>
              <a:t>préliminaires</a:t>
            </a:r>
            <a:r>
              <a:rPr lang="en-US" sz="1700" dirty="0"/>
              <a:t> d'un </a:t>
            </a:r>
            <a:r>
              <a:rPr lang="en-US" sz="1700" dirty="0" err="1"/>
              <a:t>processus</a:t>
            </a:r>
            <a:r>
              <a:rPr lang="en-US" sz="1700" dirty="0"/>
              <a:t> de </a:t>
            </a:r>
            <a:r>
              <a:rPr lang="en-US" sz="1700" dirty="0" err="1"/>
              <a:t>prise</a:t>
            </a:r>
            <a:r>
              <a:rPr lang="en-US" sz="1700" dirty="0"/>
              <a:t> de </a:t>
            </a:r>
            <a:r>
              <a:rPr lang="en-US" sz="1700" dirty="0" err="1"/>
              <a:t>décision</a:t>
            </a:r>
            <a:r>
              <a:rPr lang="en-US" sz="1700" dirty="0"/>
              <a:t>, </a:t>
            </a:r>
            <a:r>
              <a:rPr lang="en-US" sz="1700" dirty="0" err="1"/>
              <a:t>comme</a:t>
            </a:r>
            <a:r>
              <a:rPr lang="en-US" sz="1700" dirty="0"/>
              <a:t> la fixation des </a:t>
            </a:r>
            <a:r>
              <a:rPr lang="en-US" sz="1700" dirty="0" err="1"/>
              <a:t>priorités</a:t>
            </a:r>
            <a:r>
              <a:rPr lang="en-US" sz="1700" dirty="0"/>
              <a:t> (</a:t>
            </a:r>
            <a:r>
              <a:rPr lang="en-US" sz="1700" dirty="0" err="1"/>
              <a:t>mieux</a:t>
            </a:r>
            <a:r>
              <a:rPr lang="en-US" sz="1700" dirty="0"/>
              <a:t> </a:t>
            </a:r>
            <a:r>
              <a:rPr lang="en-US" sz="1700" dirty="0" err="1"/>
              <a:t>servies</a:t>
            </a:r>
            <a:r>
              <a:rPr lang="en-US" sz="1700" dirty="0"/>
              <a:t> par la mise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œuvre</a:t>
            </a:r>
            <a:r>
              <a:rPr lang="en-US" sz="1700" dirty="0"/>
              <a:t> de la </a:t>
            </a:r>
            <a:r>
              <a:rPr lang="en-US" sz="1700" dirty="0" err="1"/>
              <a:t>méthodologie</a:t>
            </a:r>
            <a:r>
              <a:rPr lang="en-US" sz="1700" dirty="0"/>
              <a:t> du World Café), </a:t>
            </a:r>
            <a:r>
              <a:rPr lang="en-US" sz="1700" dirty="0" err="1"/>
              <a:t>mais</a:t>
            </a:r>
            <a:r>
              <a:rPr lang="en-US" sz="1700" dirty="0"/>
              <a:t> </a:t>
            </a:r>
            <a:r>
              <a:rPr lang="en-US" sz="1700" dirty="0" err="1"/>
              <a:t>peut</a:t>
            </a:r>
            <a:r>
              <a:rPr lang="en-US" sz="1700" dirty="0"/>
              <a:t> </a:t>
            </a:r>
            <a:r>
              <a:rPr lang="en-US" sz="1700" dirty="0" err="1"/>
              <a:t>être</a:t>
            </a:r>
            <a:r>
              <a:rPr lang="en-US" sz="1700" dirty="0"/>
              <a:t> très utile pour </a:t>
            </a:r>
            <a:r>
              <a:rPr lang="en-US" sz="1700" dirty="0" err="1"/>
              <a:t>réviser</a:t>
            </a:r>
            <a:r>
              <a:rPr lang="en-US" sz="1700" dirty="0"/>
              <a:t> la </a:t>
            </a:r>
            <a:r>
              <a:rPr lang="en-US" sz="1700" dirty="0" err="1"/>
              <a:t>rédaction</a:t>
            </a:r>
            <a:r>
              <a:rPr lang="en-US" sz="1700" dirty="0"/>
              <a:t> de la politique </a:t>
            </a:r>
            <a:r>
              <a:rPr lang="en-US" sz="1700" dirty="0" err="1"/>
              <a:t>ou</a:t>
            </a:r>
            <a:r>
              <a:rPr lang="en-US" sz="1700" dirty="0"/>
              <a:t> pour </a:t>
            </a:r>
            <a:r>
              <a:rPr lang="en-US" sz="1700" dirty="0" err="1"/>
              <a:t>travailler</a:t>
            </a:r>
            <a:r>
              <a:rPr lang="en-US" sz="1700" dirty="0"/>
              <a:t> sur la mise au point de la politique après le </a:t>
            </a:r>
            <a:r>
              <a:rPr lang="en-US" sz="1700" dirty="0" err="1"/>
              <a:t>suivi</a:t>
            </a:r>
            <a:r>
              <a:rPr lang="en-US" sz="1700" dirty="0"/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700" dirty="0" err="1"/>
              <a:t>opportunités</a:t>
            </a:r>
            <a:r>
              <a:rPr lang="en-US" sz="1700" dirty="0"/>
              <a:t>.</a:t>
            </a:r>
            <a:endParaRPr sz="2200" dirty="0"/>
          </a:p>
        </p:txBody>
      </p:sp>
      <p:sp>
        <p:nvSpPr>
          <p:cNvPr id="228" name="Google Shape;228;g12ee6875a22_0_93"/>
          <p:cNvSpPr txBox="1"/>
          <p:nvPr/>
        </p:nvSpPr>
        <p:spPr>
          <a:xfrm>
            <a:off x="4014340" y="3244176"/>
            <a:ext cx="7462200" cy="324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33350" lvl="0" indent="0" algn="just" rtl="0">
              <a:lnSpc>
                <a:spcPct val="116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réunions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discussion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fonctionnent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très bien pour des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10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participants maximum,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permettre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approfondie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traité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133350" lvl="0" indent="0" algn="just" rtl="0">
              <a:lnSpc>
                <a:spcPct val="116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29208" lvl="0" indent="0" algn="just" rtl="0">
              <a:lnSpc>
                <a:spcPct val="116799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participants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experts du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débattu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il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conseillé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l'animateur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possède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également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certain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degré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compétence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2700" marR="29208" lvl="0" indent="0" algn="just" rtl="0">
              <a:lnSpc>
                <a:spcPct val="116799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Contrairement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World Café, les parties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prenantes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agissent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un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discussion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leur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rôle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leurs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connaissances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réelles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car les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qu'elles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doivent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vérifiées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rapport aux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ressources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réelles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aux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possibilités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mise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œuvre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ee6875a22_0_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700" b="1" dirty="0">
                <a:solidFill>
                  <a:srgbClr val="0C45A6"/>
                </a:solidFill>
                <a:latin typeface="Tahoma"/>
                <a:ea typeface="Tahoma"/>
                <a:cs typeface="Tahoma"/>
                <a:sym typeface="Tahoma"/>
              </a:rPr>
              <a:t>EXEMPLES</a:t>
            </a:r>
            <a:br>
              <a:rPr lang="en-US" sz="4700" b="1" dirty="0">
                <a:solidFill>
                  <a:srgbClr val="0C45A6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700" b="1" dirty="0">
                <a:solidFill>
                  <a:srgbClr val="0C45A6"/>
                </a:solidFill>
                <a:latin typeface="Tahoma"/>
                <a:ea typeface="Tahoma"/>
                <a:cs typeface="Tahoma"/>
                <a:sym typeface="Tahoma"/>
              </a:rPr>
              <a:t>DE DIALOGUE</a:t>
            </a:r>
            <a:endParaRPr dirty="0"/>
          </a:p>
        </p:txBody>
      </p:sp>
      <p:sp>
        <p:nvSpPr>
          <p:cNvPr id="234" name="Google Shape;234;g12ee6875a22_0_98"/>
          <p:cNvSpPr txBox="1">
            <a:spLocks noGrp="1"/>
          </p:cNvSpPr>
          <p:nvPr>
            <p:ph type="body" idx="1"/>
          </p:nvPr>
        </p:nvSpPr>
        <p:spPr>
          <a:xfrm>
            <a:off x="3257250" y="3932400"/>
            <a:ext cx="8096700" cy="224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/>
              <a:t>Social et</a:t>
            </a:r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 err="1"/>
              <a:t>culturel</a:t>
            </a:r>
            <a:endParaRPr lang="en-US" sz="2200" dirty="0"/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 err="1"/>
              <a:t>culturels</a:t>
            </a:r>
            <a:r>
              <a:rPr lang="en-US" sz="2200" dirty="0"/>
              <a:t> pour</a:t>
            </a:r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 err="1"/>
              <a:t>créer</a:t>
            </a:r>
            <a:r>
              <a:rPr lang="en-US" sz="2200" dirty="0"/>
              <a:t> un </a:t>
            </a:r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/>
              <a:t>sentiment de</a:t>
            </a:r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 err="1"/>
              <a:t>communauté</a:t>
            </a:r>
            <a:endParaRPr lang="en-US" sz="2200" dirty="0"/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/>
              <a:t>et </a:t>
            </a:r>
            <a:r>
              <a:rPr lang="en-US" sz="2200" dirty="0" err="1"/>
              <a:t>maintenir</a:t>
            </a:r>
            <a:r>
              <a:rPr lang="en-US" sz="2200" dirty="0"/>
              <a:t> la</a:t>
            </a:r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/>
              <a:t>motivation</a:t>
            </a:r>
          </a:p>
          <a:p>
            <a:pPr marL="90170" lvl="0" indent="-9017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dirty="0" err="1"/>
              <a:t>élevée</a:t>
            </a:r>
            <a:r>
              <a:rPr lang="en-US" sz="2200" dirty="0"/>
              <a:t> </a:t>
            </a:r>
            <a:endParaRPr sz="3200" dirty="0"/>
          </a:p>
        </p:txBody>
      </p:sp>
      <p:pic>
        <p:nvPicPr>
          <p:cNvPr id="235" name="Google Shape;235;g12ee6875a22_0_98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024" y="1895125"/>
            <a:ext cx="8096700" cy="170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ee6875a22_0_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0"/>
              <a:buFont typeface="Arial"/>
              <a:buNone/>
            </a:pPr>
            <a:r>
              <a:rPr lang="en-US" sz="4500" b="1" dirty="0"/>
              <a:t>NIVEAU 4 : PARTENARIAT</a:t>
            </a:r>
            <a:endParaRPr sz="4500" b="1" dirty="0"/>
          </a:p>
        </p:txBody>
      </p:sp>
      <p:sp>
        <p:nvSpPr>
          <p:cNvPr id="241" name="Google Shape;241;g12ee6875a22_0_103"/>
          <p:cNvSpPr txBox="1">
            <a:spLocks noGrp="1"/>
          </p:cNvSpPr>
          <p:nvPr>
            <p:ph type="body" idx="1"/>
          </p:nvPr>
        </p:nvSpPr>
        <p:spPr>
          <a:xfrm>
            <a:off x="838200" y="15887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0640" marR="33655" lvl="0" indent="0" algn="ctr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Le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partenariat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est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forme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hautement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intégrée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de collaboration 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entre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société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civile et 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autorités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locales,</a:t>
            </a:r>
          </a:p>
          <a:p>
            <a:pPr marL="368935" marR="361315" lvl="0" indent="0" algn="ctr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qui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prévoit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parcours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commun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l'identification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du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problème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la formulation et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la mise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œuvre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68935" marR="361315" lvl="0" indent="0" algn="ctr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Il place 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citoyens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au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même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niveau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responsabilité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que 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autorités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locales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comités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décision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latin typeface="Tahoma"/>
              <a:ea typeface="Tahoma"/>
              <a:cs typeface="Tahoma"/>
              <a:sym typeface="Tahoma"/>
            </a:endParaRPr>
          </a:p>
          <a:p>
            <a:pPr marL="187325" marR="180340" lvl="0" indent="0" algn="ctr" rtl="0">
              <a:lnSpc>
                <a:spcPct val="1165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partenariats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représentent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forme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stable de collaboration 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entre 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autorités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locales et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organisation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société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civile (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association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groupe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d'associations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marL="12065" marR="5080" lvl="0" indent="0" algn="ctr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Ils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peuvent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être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validés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par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convention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par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une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reconnaissance 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municipalité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sont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souvent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thématiques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. Le lien entre les deux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acteurs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est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permanent et vise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trouver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des solutions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commun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ee6875a22_0_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111"/>
              <a:buFont typeface="Arial"/>
              <a:buNone/>
            </a:pPr>
            <a:r>
              <a:rPr lang="en-US" sz="4500" b="1" dirty="0">
                <a:solidFill>
                  <a:srgbClr val="292420"/>
                </a:solidFill>
              </a:rPr>
              <a:t>QUARTIER RESPONSABILISANT</a:t>
            </a:r>
            <a:br>
              <a:rPr lang="en-US" sz="4500" b="1" dirty="0">
                <a:solidFill>
                  <a:srgbClr val="292420"/>
                </a:solidFill>
              </a:rPr>
            </a:br>
            <a:r>
              <a:rPr lang="en-US" sz="2672" dirty="0" err="1">
                <a:solidFill>
                  <a:srgbClr val="292420"/>
                </a:solidFill>
              </a:rPr>
              <a:t>Relancer</a:t>
            </a:r>
            <a:r>
              <a:rPr lang="en-US" sz="2672" dirty="0">
                <a:solidFill>
                  <a:srgbClr val="292420"/>
                </a:solidFill>
              </a:rPr>
              <a:t> les conseils de quartier </a:t>
            </a:r>
            <a:r>
              <a:rPr lang="en-US" sz="2672" dirty="0" err="1">
                <a:solidFill>
                  <a:srgbClr val="292420"/>
                </a:solidFill>
              </a:rPr>
              <a:t>en</a:t>
            </a:r>
            <a:r>
              <a:rPr lang="en-US" sz="2672" dirty="0">
                <a:solidFill>
                  <a:srgbClr val="292420"/>
                </a:solidFill>
              </a:rPr>
              <a:t> stimulant la participation et les </a:t>
            </a:r>
            <a:r>
              <a:rPr lang="en-US" sz="2672" dirty="0" err="1">
                <a:solidFill>
                  <a:srgbClr val="292420"/>
                </a:solidFill>
              </a:rPr>
              <a:t>nouvelles</a:t>
            </a:r>
            <a:r>
              <a:rPr lang="en-US" sz="2672" dirty="0">
                <a:solidFill>
                  <a:srgbClr val="292420"/>
                </a:solidFill>
              </a:rPr>
              <a:t> </a:t>
            </a:r>
            <a:r>
              <a:rPr lang="en-US" sz="2672" dirty="0" err="1">
                <a:solidFill>
                  <a:srgbClr val="292420"/>
                </a:solidFill>
              </a:rPr>
              <a:t>idées</a:t>
            </a:r>
            <a:endParaRPr sz="3722" dirty="0"/>
          </a:p>
        </p:txBody>
      </p:sp>
      <p:sp>
        <p:nvSpPr>
          <p:cNvPr id="247" name="Google Shape;247;g12ee6875a22_0_108"/>
          <p:cNvSpPr txBox="1">
            <a:spLocks noGrp="1"/>
          </p:cNvSpPr>
          <p:nvPr>
            <p:ph type="body" idx="1"/>
          </p:nvPr>
        </p:nvSpPr>
        <p:spPr>
          <a:xfrm>
            <a:off x="838200" y="20033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3355" marR="508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Structures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permanentes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qui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servent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de point de contact entre les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citoyens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et le conseil municipal.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Elles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n'ont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pas de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pouvoir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législatif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mais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elles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ont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ancien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pouvoir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exécutif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au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niveau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du quartier. </a:t>
            </a:r>
          </a:p>
          <a:p>
            <a:pPr marL="173355" marR="5080" lvl="0" indent="0" algn="just" rtl="0">
              <a:lnSpc>
                <a:spcPct val="115599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fonction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réglementation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municipale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l'AL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leur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délègue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la gestion de services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spécifiques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pour le quartier, avec un budget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dédié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173355" marR="5080" lvl="0" indent="0" algn="just" rtl="0">
              <a:lnSpc>
                <a:spcPct val="115599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Le conseil de quartier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peut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être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élu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par les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citoyens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du quartier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auquel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il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appartient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ee6875a22_0_113"/>
          <p:cNvSpPr txBox="1">
            <a:spLocks noGrp="1"/>
          </p:cNvSpPr>
          <p:nvPr>
            <p:ph type="title"/>
          </p:nvPr>
        </p:nvSpPr>
        <p:spPr>
          <a:xfrm>
            <a:off x="838200" y="1194250"/>
            <a:ext cx="10515600" cy="372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77" dirty="0"/>
              <a:t>MERCI!</a:t>
            </a:r>
            <a:endParaRPr sz="727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Pour plus </a:t>
            </a:r>
            <a:r>
              <a:rPr lang="en-US" dirty="0" err="1"/>
              <a:t>d'informations</a:t>
            </a:r>
            <a:r>
              <a:rPr lang="en-US" dirty="0"/>
              <a:t>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anna.ditta@alda-europe.eu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alda-europe.eu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ee6875a22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505" b="1" dirty="0"/>
              <a:t>DÉMOCRATIE PARTICIPATIVE</a:t>
            </a:r>
            <a:endParaRPr sz="4505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 dirty="0"/>
          </a:p>
        </p:txBody>
      </p:sp>
      <p:sp>
        <p:nvSpPr>
          <p:cNvPr id="119" name="Google Shape;119;g12ee6875a22_0_5"/>
          <p:cNvSpPr txBox="1">
            <a:spLocks noGrp="1"/>
          </p:cNvSpPr>
          <p:nvPr>
            <p:ph type="body" idx="1"/>
          </p:nvPr>
        </p:nvSpPr>
        <p:spPr>
          <a:xfrm>
            <a:off x="838200" y="15532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dirty="0"/>
              <a:t>La </a:t>
            </a:r>
            <a:r>
              <a:rPr lang="en-US" sz="2400" dirty="0" err="1"/>
              <a:t>démocratie</a:t>
            </a:r>
            <a:r>
              <a:rPr lang="en-US" sz="2400" dirty="0"/>
              <a:t> participative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fondée</a:t>
            </a:r>
            <a:r>
              <a:rPr lang="en-US" sz="2400" dirty="0"/>
              <a:t> sur</a:t>
            </a:r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dirty="0"/>
              <a:t>le droit de </a:t>
            </a:r>
            <a:r>
              <a:rPr lang="en-US" sz="2400" dirty="0" err="1"/>
              <a:t>chercher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 err="1"/>
              <a:t>déterminer</a:t>
            </a:r>
            <a:r>
              <a:rPr lang="en-US" sz="2400" b="1" dirty="0"/>
              <a:t> </a:t>
            </a:r>
            <a:r>
              <a:rPr lang="en-US" sz="2400" b="1" dirty="0" err="1"/>
              <a:t>ou</a:t>
            </a:r>
            <a:r>
              <a:rPr lang="en-US" sz="2400" b="1" dirty="0"/>
              <a:t> influencer </a:t>
            </a:r>
            <a:r>
              <a:rPr lang="en-US" sz="2400" b="1" dirty="0" err="1"/>
              <a:t>l'exercice</a:t>
            </a:r>
            <a:r>
              <a:rPr lang="en-US" sz="2400" b="1" dirty="0"/>
              <a:t> des </a:t>
            </a:r>
            <a:r>
              <a:rPr lang="en-US" sz="2400" b="1" dirty="0" err="1"/>
              <a:t>pouvoirs</a:t>
            </a:r>
            <a:r>
              <a:rPr lang="en-US" sz="2400" b="1" dirty="0"/>
              <a:t> et des </a:t>
            </a:r>
            <a:r>
              <a:rPr lang="en-US" sz="2400" b="1" dirty="0" err="1"/>
              <a:t>responsabilités</a:t>
            </a:r>
            <a:r>
              <a:rPr lang="en-US" sz="2400" b="1" dirty="0"/>
              <a:t> de </a:t>
            </a:r>
            <a:r>
              <a:rPr lang="en-US" sz="2400" b="1" dirty="0" err="1"/>
              <a:t>l'autorité</a:t>
            </a:r>
            <a:r>
              <a:rPr lang="en-US" sz="2400" b="1" dirty="0"/>
              <a:t> </a:t>
            </a:r>
            <a:r>
              <a:rPr lang="en-US" sz="2400" b="1" dirty="0" err="1"/>
              <a:t>publique</a:t>
            </a:r>
            <a:r>
              <a:rPr lang="en-US" sz="2400" b="1" dirty="0"/>
              <a:t>.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dirty="0"/>
              <a:t>Elle </a:t>
            </a:r>
            <a:r>
              <a:rPr lang="en-US" sz="2400" dirty="0" err="1"/>
              <a:t>contribue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la </a:t>
            </a:r>
            <a:r>
              <a:rPr lang="en-US" sz="2400" b="1" dirty="0" err="1"/>
              <a:t>démocratie</a:t>
            </a:r>
            <a:r>
              <a:rPr lang="en-US" sz="2400" b="1" dirty="0"/>
              <a:t> </a:t>
            </a:r>
            <a:r>
              <a:rPr lang="en-US" sz="2400" b="1" dirty="0" err="1"/>
              <a:t>représentative</a:t>
            </a:r>
            <a:r>
              <a:rPr lang="en-US" sz="2400" b="1" dirty="0"/>
              <a:t> et </a:t>
            </a:r>
            <a:r>
              <a:rPr lang="en-US" sz="2400" b="1" dirty="0" err="1"/>
              <a:t>directe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dirty="0"/>
          </a:p>
          <a:p>
            <a:pPr marL="0" marR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dirty="0"/>
              <a:t>La participation des </a:t>
            </a:r>
            <a:r>
              <a:rPr lang="en-US" sz="2400" dirty="0" err="1"/>
              <a:t>citoyens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au </a:t>
            </a:r>
            <a:r>
              <a:rPr lang="en-US" sz="2400" dirty="0" err="1"/>
              <a:t>cœur</a:t>
            </a:r>
            <a:r>
              <a:rPr lang="en-US" sz="2400" dirty="0"/>
              <a:t> </a:t>
            </a:r>
            <a:r>
              <a:rPr lang="en-US" sz="2400" dirty="0" err="1"/>
              <a:t>même</a:t>
            </a:r>
            <a:r>
              <a:rPr lang="en-US" sz="2400" dirty="0"/>
              <a:t> de </a:t>
            </a:r>
            <a:r>
              <a:rPr lang="en-US" sz="2400" dirty="0" err="1"/>
              <a:t>l'idée</a:t>
            </a:r>
            <a:r>
              <a:rPr lang="en-US" sz="2400" dirty="0"/>
              <a:t> de </a:t>
            </a:r>
            <a:r>
              <a:rPr lang="en-US" sz="2400" dirty="0" err="1"/>
              <a:t>démocratie</a:t>
            </a:r>
            <a:r>
              <a:rPr lang="en-US" sz="2400" dirty="0"/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dirty="0"/>
              <a:t>Pour que la </a:t>
            </a:r>
            <a:r>
              <a:rPr lang="en-US" sz="2400" dirty="0" err="1"/>
              <a:t>démocratie</a:t>
            </a:r>
            <a:r>
              <a:rPr lang="en-US" sz="2400" dirty="0"/>
              <a:t> </a:t>
            </a:r>
            <a:r>
              <a:rPr lang="en-US" sz="2400" dirty="0" err="1"/>
              <a:t>soit</a:t>
            </a:r>
            <a:r>
              <a:rPr lang="en-US" sz="2400" dirty="0"/>
              <a:t> </a:t>
            </a:r>
            <a:r>
              <a:rPr lang="en-US" sz="2400" dirty="0" err="1"/>
              <a:t>efficace</a:t>
            </a:r>
            <a:r>
              <a:rPr lang="en-US" sz="2400" dirty="0"/>
              <a:t>, il faut que les </a:t>
            </a:r>
            <a:r>
              <a:rPr lang="en-US" sz="2400" dirty="0" err="1"/>
              <a:t>citoyens</a:t>
            </a:r>
            <a:r>
              <a:rPr lang="en-US" sz="2400" dirty="0"/>
              <a:t> </a:t>
            </a:r>
            <a:r>
              <a:rPr lang="en-US" sz="2400" dirty="0" err="1"/>
              <a:t>aient</a:t>
            </a:r>
            <a:r>
              <a:rPr lang="en-US" sz="2400" dirty="0"/>
              <a:t> </a:t>
            </a:r>
            <a:r>
              <a:rPr lang="en-US" sz="2400" dirty="0" err="1"/>
              <a:t>leur</a:t>
            </a:r>
            <a:r>
              <a:rPr lang="en-US" sz="2400" dirty="0"/>
              <a:t> mot </a:t>
            </a:r>
            <a:r>
              <a:rPr lang="en-US" sz="2400" dirty="0" err="1"/>
              <a:t>à</a:t>
            </a:r>
            <a:r>
              <a:rPr lang="en-US" sz="2400" dirty="0"/>
              <a:t> dire et </a:t>
            </a:r>
            <a:r>
              <a:rPr lang="en-US" sz="2400" dirty="0" err="1"/>
              <a:t>soient</a:t>
            </a:r>
            <a:r>
              <a:rPr lang="en-US" sz="2400" dirty="0"/>
              <a:t> </a:t>
            </a:r>
            <a:r>
              <a:rPr lang="en-US" sz="2400" dirty="0" err="1"/>
              <a:t>entendus</a:t>
            </a:r>
            <a:r>
              <a:rPr lang="en-US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ee6875a22_0_10"/>
          <p:cNvSpPr txBox="1">
            <a:spLocks noGrp="1"/>
          </p:cNvSpPr>
          <p:nvPr>
            <p:ph type="title"/>
          </p:nvPr>
        </p:nvSpPr>
        <p:spPr>
          <a:xfrm>
            <a:off x="838200" y="223611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000"/>
              <a:buFont typeface="Arial"/>
              <a:buNone/>
            </a:pPr>
            <a:r>
              <a:rPr lang="en-US" sz="5000" b="1" dirty="0"/>
              <a:t> </a:t>
            </a:r>
            <a:r>
              <a:rPr lang="en-US" sz="4500" b="1" dirty="0"/>
              <a:t>DÉMOCRATIE PARTICIPATIVE</a:t>
            </a:r>
            <a:endParaRPr sz="4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12ee6875a22_0_10"/>
          <p:cNvSpPr txBox="1">
            <a:spLocks noGrp="1"/>
          </p:cNvSpPr>
          <p:nvPr>
            <p:ph type="body" idx="1"/>
          </p:nvPr>
        </p:nvSpPr>
        <p:spPr>
          <a:xfrm>
            <a:off x="838200" y="1101550"/>
            <a:ext cx="10515600" cy="50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dirty="0"/>
              <a:t>La participation de </a:t>
            </a:r>
            <a:r>
              <a:rPr lang="en-US" sz="2400" dirty="0" err="1"/>
              <a:t>tous</a:t>
            </a:r>
            <a:r>
              <a:rPr lang="en-US" sz="2400" dirty="0"/>
              <a:t> les </a:t>
            </a:r>
            <a:r>
              <a:rPr lang="en-US" sz="2400" dirty="0" err="1"/>
              <a:t>groupes</a:t>
            </a:r>
            <a:r>
              <a:rPr lang="en-US" sz="2400" dirty="0"/>
              <a:t> de la </a:t>
            </a:r>
            <a:r>
              <a:rPr lang="en-US" sz="2400" dirty="0" err="1"/>
              <a:t>société</a:t>
            </a:r>
            <a:r>
              <a:rPr lang="en-US" sz="2400" dirty="0"/>
              <a:t> civile </a:t>
            </a:r>
            <a:r>
              <a:rPr lang="en-US" sz="2400" dirty="0" err="1"/>
              <a:t>à</a:t>
            </a:r>
            <a:r>
              <a:rPr lang="en-US" sz="2400" dirty="0"/>
              <a:t> la </a:t>
            </a:r>
            <a:r>
              <a:rPr lang="en-US" sz="2400" dirty="0" err="1"/>
              <a:t>prise</a:t>
            </a:r>
            <a:r>
              <a:rPr lang="en-US" sz="2400" dirty="0"/>
              <a:t> de </a:t>
            </a:r>
            <a:r>
              <a:rPr lang="en-US" sz="2400" dirty="0" err="1"/>
              <a:t>décision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tous</a:t>
            </a:r>
            <a:r>
              <a:rPr lang="en-US" sz="2400" dirty="0"/>
              <a:t> les </a:t>
            </a:r>
            <a:r>
              <a:rPr lang="en-US" sz="2400" dirty="0" err="1"/>
              <a:t>niveaux</a:t>
            </a:r>
            <a:r>
              <a:rPr lang="en-US" sz="2400" dirty="0"/>
              <a:t> de </a:t>
            </a:r>
            <a:r>
              <a:rPr lang="en-US" sz="2400" dirty="0" err="1"/>
              <a:t>gouvernement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l'une</a:t>
            </a:r>
            <a:r>
              <a:rPr lang="en-US" sz="2400" dirty="0"/>
              <a:t> des conditions </a:t>
            </a:r>
            <a:r>
              <a:rPr lang="en-US" sz="2400" dirty="0" err="1"/>
              <a:t>préalables</a:t>
            </a:r>
            <a:r>
              <a:rPr lang="en-US" sz="2400" dirty="0"/>
              <a:t> au bon </a:t>
            </a:r>
            <a:r>
              <a:rPr lang="en-US" sz="2400" dirty="0" err="1"/>
              <a:t>fonctionnement</a:t>
            </a:r>
            <a:r>
              <a:rPr lang="en-US" sz="2400" dirty="0"/>
              <a:t> </a:t>
            </a:r>
            <a:r>
              <a:rPr lang="en-US" sz="2400" dirty="0" err="1"/>
              <a:t>d'une</a:t>
            </a:r>
            <a:r>
              <a:rPr lang="en-US" sz="2400" dirty="0"/>
              <a:t> </a:t>
            </a:r>
            <a:r>
              <a:rPr lang="en-US" sz="2400" dirty="0" err="1"/>
              <a:t>société</a:t>
            </a:r>
            <a:r>
              <a:rPr lang="en-US" sz="2400" dirty="0"/>
              <a:t> </a:t>
            </a:r>
            <a:r>
              <a:rPr lang="en-US" sz="2400" dirty="0" err="1"/>
              <a:t>démocratique</a:t>
            </a:r>
            <a:r>
              <a:rPr lang="en-US" sz="2400" dirty="0"/>
              <a:t> et </a:t>
            </a:r>
            <a:r>
              <a:rPr lang="en-US" sz="2400" dirty="0" err="1"/>
              <a:t>à</a:t>
            </a:r>
            <a:r>
              <a:rPr lang="en-US" sz="2400" dirty="0"/>
              <a:t> la promotion de la </a:t>
            </a:r>
            <a:r>
              <a:rPr lang="en-US" sz="2400" dirty="0" err="1"/>
              <a:t>sécurité</a:t>
            </a:r>
            <a:r>
              <a:rPr lang="en-US" sz="2400" dirty="0"/>
              <a:t> </a:t>
            </a:r>
            <a:r>
              <a:rPr lang="en-US" sz="2400" dirty="0" err="1"/>
              <a:t>démocratique</a:t>
            </a:r>
            <a:endParaRPr sz="1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400" dirty="0" err="1"/>
              <a:t>Pourquoi</a:t>
            </a:r>
            <a:r>
              <a:rPr lang="en-US" sz="2400" dirty="0"/>
              <a:t>? 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/>
          </a:p>
          <a:p>
            <a:pPr marL="342900" lvl="0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❖"/>
            </a:pPr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crucial de </a:t>
            </a:r>
            <a:r>
              <a:rPr lang="en-US" sz="2400" dirty="0" err="1"/>
              <a:t>contribuer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soutenir</a:t>
            </a:r>
            <a:r>
              <a:rPr lang="en-US" sz="2400" dirty="0"/>
              <a:t> la </a:t>
            </a:r>
            <a:r>
              <a:rPr lang="en-US" sz="2400" b="1" dirty="0" err="1">
                <a:solidFill>
                  <a:srgbClr val="FF0000"/>
                </a:solidFill>
              </a:rPr>
              <a:t>légitimité</a:t>
            </a:r>
            <a:r>
              <a:rPr lang="en-US" sz="2400" dirty="0"/>
              <a:t> des </a:t>
            </a:r>
            <a:r>
              <a:rPr lang="en-US" sz="2400" dirty="0" err="1"/>
              <a:t>décisions</a:t>
            </a:r>
            <a:r>
              <a:rPr lang="en-US" sz="2400" dirty="0"/>
              <a:t> et </a:t>
            </a:r>
            <a:r>
              <a:rPr lang="en-US" sz="2400" dirty="0" err="1"/>
              <a:t>à</a:t>
            </a:r>
            <a:r>
              <a:rPr lang="en-US" sz="2400" dirty="0"/>
              <a:t> assurer la </a:t>
            </a:r>
            <a:r>
              <a:rPr lang="en-US" sz="2400" b="1" dirty="0" err="1">
                <a:solidFill>
                  <a:srgbClr val="FF0000"/>
                </a:solidFill>
              </a:rPr>
              <a:t>responsabilité</a:t>
            </a:r>
            <a:r>
              <a:rPr lang="en-US" sz="2400" dirty="0"/>
              <a:t>. Les </a:t>
            </a:r>
            <a:r>
              <a:rPr lang="en-US" sz="2400" dirty="0" err="1"/>
              <a:t>Autorités</a:t>
            </a:r>
            <a:r>
              <a:rPr lang="en-US" sz="2400" dirty="0"/>
              <a:t> Locales (ALs) ne </a:t>
            </a:r>
            <a:r>
              <a:rPr lang="en-US" sz="2400" dirty="0" err="1"/>
              <a:t>sont</a:t>
            </a:r>
            <a:r>
              <a:rPr lang="en-US" sz="2400" dirty="0"/>
              <a:t> pas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mesure</a:t>
            </a:r>
            <a:r>
              <a:rPr lang="en-US" sz="2400" dirty="0"/>
              <a:t> </a:t>
            </a:r>
            <a:r>
              <a:rPr lang="en-US" sz="2400" dirty="0" err="1"/>
              <a:t>d'agir</a:t>
            </a:r>
            <a:r>
              <a:rPr lang="en-US" sz="2400" dirty="0"/>
              <a:t> </a:t>
            </a:r>
            <a:r>
              <a:rPr lang="en-US" sz="2400" dirty="0" err="1"/>
              <a:t>comme</a:t>
            </a:r>
            <a:r>
              <a:rPr lang="en-US" sz="2400" dirty="0"/>
              <a:t> des leaders </a:t>
            </a:r>
            <a:r>
              <a:rPr lang="en-US" sz="2400" dirty="0" err="1"/>
              <a:t>communautaires</a:t>
            </a:r>
            <a:r>
              <a:rPr lang="en-US" sz="2400" dirty="0"/>
              <a:t> </a:t>
            </a:r>
            <a:r>
              <a:rPr lang="en-US" sz="2400" dirty="0" err="1"/>
              <a:t>efficaces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elles</a:t>
            </a:r>
            <a:r>
              <a:rPr lang="en-US" sz="2400" dirty="0"/>
              <a:t> ne </a:t>
            </a:r>
            <a:r>
              <a:rPr lang="en-US" sz="2400" dirty="0" err="1"/>
              <a:t>disposent</a:t>
            </a:r>
            <a:r>
              <a:rPr lang="en-US" sz="2400" dirty="0"/>
              <a:t> pas </a:t>
            </a:r>
            <a:r>
              <a:rPr lang="en-US" sz="2400" dirty="0" err="1"/>
              <a:t>d'une</a:t>
            </a:r>
            <a:r>
              <a:rPr lang="en-US" sz="2400" dirty="0"/>
              <a:t> base de </a:t>
            </a:r>
            <a:r>
              <a:rPr lang="en-US" sz="2400" dirty="0" err="1"/>
              <a:t>soutien</a:t>
            </a:r>
            <a:r>
              <a:rPr lang="en-US" sz="2400" dirty="0"/>
              <a:t> </a:t>
            </a:r>
            <a:r>
              <a:rPr lang="en-US" sz="2400" dirty="0" err="1"/>
              <a:t>populaire</a:t>
            </a:r>
            <a:r>
              <a:rPr lang="en-US" sz="2400" dirty="0"/>
              <a:t>. </a:t>
            </a:r>
            <a:endParaRPr sz="1400" dirty="0"/>
          </a:p>
          <a:p>
            <a:pPr marL="34290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400" dirty="0"/>
          </a:p>
          <a:p>
            <a:pPr marL="342900" lvl="0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❖"/>
            </a:pPr>
            <a:r>
              <a:rPr lang="en-US" sz="2400" dirty="0"/>
              <a:t>Les </a:t>
            </a:r>
            <a:r>
              <a:rPr lang="en-US" sz="2400" dirty="0" err="1"/>
              <a:t>gouvernements</a:t>
            </a:r>
            <a:r>
              <a:rPr lang="en-US" sz="2400" dirty="0"/>
              <a:t> </a:t>
            </a:r>
            <a:r>
              <a:rPr lang="en-US" sz="2400" dirty="0" err="1"/>
              <a:t>doivent</a:t>
            </a:r>
            <a:r>
              <a:rPr lang="en-US" sz="2400" dirty="0"/>
              <a:t> </a:t>
            </a:r>
            <a:r>
              <a:rPr lang="en-US" sz="2400" dirty="0" err="1"/>
              <a:t>écouter</a:t>
            </a:r>
            <a:r>
              <a:rPr lang="en-US" sz="2400" dirty="0"/>
              <a:t> et </a:t>
            </a:r>
            <a:r>
              <a:rPr lang="en-US" sz="2400" dirty="0" err="1"/>
              <a:t>apprendre</a:t>
            </a:r>
            <a:r>
              <a:rPr lang="en-US" sz="2400" dirty="0"/>
              <a:t> </a:t>
            </a:r>
            <a:r>
              <a:rPr lang="en-US" sz="2400" dirty="0" err="1"/>
              <a:t>afin</a:t>
            </a:r>
            <a:r>
              <a:rPr lang="en-US" sz="2400" dirty="0"/>
              <a:t> de </a:t>
            </a:r>
            <a:r>
              <a:rPr lang="en-US" sz="2400" dirty="0" err="1"/>
              <a:t>concevoir</a:t>
            </a:r>
            <a:r>
              <a:rPr lang="en-US" sz="2400" dirty="0"/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meilleures</a:t>
            </a:r>
            <a:r>
              <a:rPr lang="en-US" sz="2400" b="1" dirty="0">
                <a:solidFill>
                  <a:srgbClr val="FF0000"/>
                </a:solidFill>
              </a:rPr>
              <a:t> politiques et de </a:t>
            </a:r>
            <a:r>
              <a:rPr lang="en-US" sz="2400" b="1" dirty="0" err="1">
                <a:solidFill>
                  <a:srgbClr val="FF0000"/>
                </a:solidFill>
              </a:rPr>
              <a:t>meilleurs</a:t>
            </a:r>
            <a:r>
              <a:rPr lang="en-US" sz="2400" b="1" dirty="0">
                <a:solidFill>
                  <a:srgbClr val="FF0000"/>
                </a:solidFill>
              </a:rPr>
              <a:t> services. </a:t>
            </a:r>
            <a:r>
              <a:rPr lang="en-US" sz="2400" dirty="0"/>
              <a:t>Comment savoir </a:t>
            </a:r>
            <a:r>
              <a:rPr lang="en-US" sz="2400" dirty="0" err="1"/>
              <a:t>si</a:t>
            </a:r>
            <a:r>
              <a:rPr lang="en-US" sz="2400" dirty="0"/>
              <a:t> les services publics </a:t>
            </a:r>
            <a:r>
              <a:rPr lang="en-US" sz="2400" dirty="0" err="1"/>
              <a:t>répondent</a:t>
            </a:r>
            <a:r>
              <a:rPr lang="en-US" sz="2400" dirty="0"/>
              <a:t> aux </a:t>
            </a:r>
            <a:r>
              <a:rPr lang="en-US" sz="2400" dirty="0" err="1"/>
              <a:t>besoins</a:t>
            </a:r>
            <a:r>
              <a:rPr lang="en-US" sz="2400" dirty="0"/>
              <a:t> des gens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ceux</a:t>
            </a:r>
            <a:r>
              <a:rPr lang="en-US" sz="2400" dirty="0"/>
              <a:t>-ci </a:t>
            </a:r>
            <a:r>
              <a:rPr lang="en-US" sz="2400" dirty="0" err="1"/>
              <a:t>n'ont</a:t>
            </a:r>
            <a:r>
              <a:rPr lang="en-US" sz="2400" dirty="0"/>
              <a:t> pas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interrogés</a:t>
            </a:r>
            <a:r>
              <a:rPr lang="en-US" sz="2400" dirty="0"/>
              <a:t> de manière </a:t>
            </a:r>
            <a:r>
              <a:rPr lang="en-US" sz="2400" dirty="0" err="1"/>
              <a:t>coordonnée</a:t>
            </a:r>
            <a:r>
              <a:rPr lang="en-US" sz="2400" dirty="0"/>
              <a:t> et durable ? La participation </a:t>
            </a:r>
            <a:r>
              <a:rPr lang="en-US" sz="2400" dirty="0" err="1"/>
              <a:t>permet</a:t>
            </a:r>
            <a:r>
              <a:rPr lang="en-US" sz="2400" dirty="0"/>
              <a:t> un </a:t>
            </a:r>
            <a:r>
              <a:rPr lang="en-US" sz="2400" dirty="0" err="1"/>
              <a:t>apprentissage</a:t>
            </a:r>
            <a:r>
              <a:rPr lang="en-US" sz="2400" dirty="0"/>
              <a:t> plus </a:t>
            </a:r>
            <a:r>
              <a:rPr lang="en-US" sz="2400" dirty="0" err="1"/>
              <a:t>efficace</a:t>
            </a:r>
            <a:r>
              <a:rPr lang="en-US" sz="2400" dirty="0"/>
              <a:t> et de </a:t>
            </a:r>
            <a:r>
              <a:rPr lang="en-US" sz="2400" dirty="0" err="1"/>
              <a:t>meilleures</a:t>
            </a:r>
            <a:r>
              <a:rPr lang="en-US" sz="2400" dirty="0"/>
              <a:t> </a:t>
            </a:r>
            <a:r>
              <a:rPr lang="en-US" sz="2400" dirty="0" err="1"/>
              <a:t>décisions</a:t>
            </a:r>
            <a:r>
              <a:rPr lang="en-US" sz="2400" dirty="0"/>
              <a:t> : </a:t>
            </a:r>
            <a:r>
              <a:rPr lang="en-US" sz="2400" b="1" dirty="0" err="1"/>
              <a:t>durabilité</a:t>
            </a:r>
            <a:r>
              <a:rPr lang="en-US" sz="2400" b="1" dirty="0"/>
              <a:t> des politiques </a:t>
            </a:r>
            <a:endParaRPr sz="1400" dirty="0"/>
          </a:p>
          <a:p>
            <a:pPr marL="34290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400" dirty="0"/>
          </a:p>
          <a:p>
            <a:pPr marL="342900" lvl="0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❖"/>
            </a:pPr>
            <a:r>
              <a:rPr lang="en-US" sz="2400" dirty="0"/>
              <a:t>La bonne </a:t>
            </a:r>
            <a:r>
              <a:rPr lang="en-US" sz="2400" dirty="0" err="1"/>
              <a:t>gouvernance</a:t>
            </a:r>
            <a:r>
              <a:rPr lang="en-US" sz="2400" dirty="0"/>
              <a:t> ne </a:t>
            </a:r>
            <a:r>
              <a:rPr lang="en-US" sz="2400" dirty="0" err="1"/>
              <a:t>consiste</a:t>
            </a:r>
            <a:r>
              <a:rPr lang="en-US" sz="2400" dirty="0"/>
              <a:t> pas </a:t>
            </a:r>
            <a:r>
              <a:rPr lang="en-US" sz="2400" dirty="0" err="1"/>
              <a:t>seulement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obtenir</a:t>
            </a:r>
            <a:r>
              <a:rPr lang="en-US" sz="2400" dirty="0"/>
              <a:t> de bons </a:t>
            </a:r>
            <a:r>
              <a:rPr lang="en-US" sz="2400" dirty="0" err="1"/>
              <a:t>résultats</a:t>
            </a:r>
            <a:r>
              <a:rPr lang="en-US" sz="2400" dirty="0"/>
              <a:t>. La manière </a:t>
            </a:r>
            <a:r>
              <a:rPr lang="en-US" sz="2400" dirty="0" err="1"/>
              <a:t>dont</a:t>
            </a:r>
            <a:r>
              <a:rPr lang="en-US" sz="2400" dirty="0"/>
              <a:t>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atteints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au </a:t>
            </a:r>
            <a:r>
              <a:rPr lang="en-US" sz="2400" dirty="0" err="1"/>
              <a:t>moins</a:t>
            </a:r>
            <a:r>
              <a:rPr lang="en-US" sz="2400" dirty="0"/>
              <a:t> </a:t>
            </a:r>
            <a:r>
              <a:rPr lang="en-US" sz="2400" dirty="0" err="1"/>
              <a:t>aussi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: </a:t>
            </a:r>
            <a:r>
              <a:rPr lang="en-US" sz="2400" b="1" dirty="0" err="1">
                <a:solidFill>
                  <a:srgbClr val="FF0000"/>
                </a:solidFill>
              </a:rPr>
              <a:t>l'appropriation</a:t>
            </a:r>
            <a:r>
              <a:rPr lang="en-US" sz="2400" b="1" dirty="0">
                <a:solidFill>
                  <a:srgbClr val="FF0000"/>
                </a:solidFill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</a:rPr>
              <a:t>processus</a:t>
            </a:r>
            <a:r>
              <a:rPr lang="en-US" sz="2400" dirty="0"/>
              <a:t>. Il </a:t>
            </a:r>
            <a:r>
              <a:rPr lang="en-US" sz="2400" dirty="0" err="1"/>
              <a:t>est</a:t>
            </a:r>
            <a:r>
              <a:rPr lang="en-US" sz="2400" dirty="0"/>
              <a:t> bon que les gens </a:t>
            </a:r>
            <a:r>
              <a:rPr lang="en-US" sz="2400" dirty="0" err="1"/>
              <a:t>soient</a:t>
            </a:r>
            <a:r>
              <a:rPr lang="en-US" sz="2400" dirty="0"/>
              <a:t> </a:t>
            </a:r>
            <a:r>
              <a:rPr lang="en-US" sz="2400" dirty="0" err="1"/>
              <a:t>activement</a:t>
            </a:r>
            <a:r>
              <a:rPr lang="en-US" sz="2400" dirty="0"/>
              <a:t> </a:t>
            </a:r>
            <a:r>
              <a:rPr lang="en-US" sz="2400" dirty="0" err="1"/>
              <a:t>impliqués</a:t>
            </a:r>
            <a:r>
              <a:rPr lang="en-US" sz="2400" dirty="0"/>
              <a:t> dans la </a:t>
            </a:r>
            <a:r>
              <a:rPr lang="en-US" sz="2400" dirty="0" err="1"/>
              <a:t>prise</a:t>
            </a:r>
            <a:r>
              <a:rPr lang="en-US" sz="2400" dirty="0"/>
              <a:t> de </a:t>
            </a:r>
            <a:r>
              <a:rPr lang="en-US" sz="2400" dirty="0" err="1"/>
              <a:t>décision</a:t>
            </a:r>
            <a:r>
              <a:rPr lang="en-US" sz="2400" dirty="0"/>
              <a:t> au sein de </a:t>
            </a:r>
            <a:r>
              <a:rPr lang="en-US" sz="2400" dirty="0" err="1"/>
              <a:t>leur</a:t>
            </a:r>
            <a:r>
              <a:rPr lang="en-US" sz="2400" dirty="0"/>
              <a:t> </a:t>
            </a:r>
            <a:r>
              <a:rPr lang="en-US" sz="2400" dirty="0" err="1"/>
              <a:t>communauté</a:t>
            </a:r>
            <a:r>
              <a:rPr lang="en-US" sz="2400" dirty="0"/>
              <a:t>. </a:t>
            </a:r>
            <a:r>
              <a:rPr lang="en-US" sz="2400" dirty="0" err="1"/>
              <a:t>Là</a:t>
            </a:r>
            <a:r>
              <a:rPr lang="en-US" sz="2400" dirty="0"/>
              <a:t> encore, </a:t>
            </a:r>
            <a:r>
              <a:rPr lang="en-US" sz="2400" dirty="0" err="1"/>
              <a:t>cela</a:t>
            </a:r>
            <a:r>
              <a:rPr lang="en-US" sz="2400" dirty="0"/>
              <a:t> a </a:t>
            </a:r>
            <a:r>
              <a:rPr lang="en-US" sz="2400" dirty="0" err="1"/>
              <a:t>une</a:t>
            </a:r>
            <a:r>
              <a:rPr lang="en-US" sz="2400" dirty="0"/>
              <a:t> incidence sur la </a:t>
            </a:r>
            <a:r>
              <a:rPr lang="en-US" sz="2400" dirty="0" err="1"/>
              <a:t>viabilité</a:t>
            </a:r>
            <a:r>
              <a:rPr lang="en-US" sz="2400" dirty="0"/>
              <a:t> des politiques. Plus </a:t>
            </a:r>
            <a:r>
              <a:rPr lang="en-US" sz="2400" dirty="0" err="1"/>
              <a:t>elles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fondées</a:t>
            </a:r>
            <a:r>
              <a:rPr lang="en-US" sz="2400" dirty="0"/>
              <a:t> sur la </a:t>
            </a:r>
            <a:r>
              <a:rPr lang="en-US" sz="2400" dirty="0" err="1"/>
              <a:t>sensibilisation</a:t>
            </a:r>
            <a:r>
              <a:rPr lang="en-US" sz="2400" dirty="0"/>
              <a:t> et la participation des </a:t>
            </a:r>
            <a:r>
              <a:rPr lang="en-US" sz="2400" dirty="0" err="1"/>
              <a:t>citoyens</a:t>
            </a:r>
            <a:r>
              <a:rPr lang="en-US" sz="2400" dirty="0"/>
              <a:t>, plus </a:t>
            </a:r>
            <a:r>
              <a:rPr lang="en-US" sz="2400" dirty="0" err="1"/>
              <a:t>elles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susceptibles</a:t>
            </a:r>
            <a:r>
              <a:rPr lang="en-US" sz="2400" dirty="0"/>
              <a:t> de </a:t>
            </a:r>
            <a:r>
              <a:rPr lang="en-US" sz="2400" dirty="0" err="1"/>
              <a:t>répondre</a:t>
            </a:r>
            <a:r>
              <a:rPr lang="en-US" sz="2400" dirty="0"/>
              <a:t> aux </a:t>
            </a:r>
            <a:r>
              <a:rPr lang="en-US" sz="2400" dirty="0" err="1"/>
              <a:t>besoins</a:t>
            </a:r>
            <a:r>
              <a:rPr lang="en-US" sz="2400" dirty="0"/>
              <a:t> </a:t>
            </a:r>
            <a:r>
              <a:rPr lang="en-US" sz="2400" dirty="0" err="1"/>
              <a:t>réels</a:t>
            </a:r>
            <a:r>
              <a:rPr lang="en-US" sz="2400" dirty="0"/>
              <a:t> et d'être </a:t>
            </a:r>
            <a:r>
              <a:rPr lang="en-US" sz="2400" dirty="0" err="1"/>
              <a:t>appropriées</a:t>
            </a:r>
            <a:r>
              <a:rPr lang="en-US" sz="2400" dirty="0"/>
              <a:t> et durables dans le temps. </a:t>
            </a:r>
            <a:endParaRPr lang="en-US" sz="24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ee6875a22_0_15"/>
          <p:cNvSpPr txBox="1">
            <a:spLocks noGrp="1"/>
          </p:cNvSpPr>
          <p:nvPr>
            <p:ph type="title"/>
          </p:nvPr>
        </p:nvSpPr>
        <p:spPr>
          <a:xfrm>
            <a:off x="838200" y="2348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500" b="1" dirty="0"/>
              <a:t>LES PARTIES PRENANTES</a:t>
            </a:r>
            <a:endParaRPr sz="4500" b="1" dirty="0"/>
          </a:p>
        </p:txBody>
      </p:sp>
      <p:sp>
        <p:nvSpPr>
          <p:cNvPr id="131" name="Google Shape;131;g12ee6875a22_0_15"/>
          <p:cNvSpPr txBox="1">
            <a:spLocks noGrp="1"/>
          </p:cNvSpPr>
          <p:nvPr>
            <p:ph type="body" idx="1"/>
          </p:nvPr>
        </p:nvSpPr>
        <p:spPr>
          <a:xfrm>
            <a:off x="838200" y="1559272"/>
            <a:ext cx="4053600" cy="48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60" b="1" dirty="0"/>
              <a:t>INSTITUTIONAL ACTORS</a:t>
            </a:r>
            <a:endParaRPr sz="1660" dirty="0"/>
          </a:p>
          <a:p>
            <a:pPr marL="12700" marR="283210" lvl="0" indent="34289" algn="just" rtl="0">
              <a:lnSpc>
                <a:spcPct val="96500"/>
              </a:lnSpc>
              <a:spcBef>
                <a:spcPts val="0"/>
              </a:spcBef>
              <a:spcAft>
                <a:spcPts val="0"/>
              </a:spcAft>
              <a:buSzPts val="1660"/>
              <a:buFont typeface="Helvetica Neue"/>
              <a:buChar char="-"/>
            </a:pPr>
            <a:r>
              <a:rPr lang="en-US" sz="1660" dirty="0"/>
              <a:t>Les </a:t>
            </a:r>
            <a:r>
              <a:rPr lang="en-US" sz="1660" b="1" dirty="0" err="1"/>
              <a:t>autorités</a:t>
            </a:r>
            <a:r>
              <a:rPr lang="en-US" sz="1660" b="1" dirty="0"/>
              <a:t> locales</a:t>
            </a:r>
            <a:r>
              <a:rPr lang="en-US" sz="1660" dirty="0"/>
              <a:t> (</a:t>
            </a:r>
            <a:r>
              <a:rPr lang="en-US" sz="1660" dirty="0" err="1"/>
              <a:t>municipalités</a:t>
            </a:r>
            <a:r>
              <a:rPr lang="en-US" sz="1660" dirty="0"/>
              <a:t>, </a:t>
            </a:r>
            <a:r>
              <a:rPr lang="en-US" sz="1660" dirty="0" err="1"/>
              <a:t>agences</a:t>
            </a:r>
            <a:r>
              <a:rPr lang="en-US" sz="1660" dirty="0"/>
              <a:t> </a:t>
            </a:r>
            <a:r>
              <a:rPr lang="en-US" sz="1660" dirty="0" err="1"/>
              <a:t>municipales</a:t>
            </a:r>
            <a:r>
              <a:rPr lang="en-US" sz="1660" dirty="0"/>
              <a:t>, </a:t>
            </a:r>
            <a:r>
              <a:rPr lang="en-US" sz="1660" dirty="0" err="1"/>
              <a:t>villes</a:t>
            </a:r>
            <a:r>
              <a:rPr lang="en-US" sz="1660" dirty="0"/>
              <a:t>, </a:t>
            </a:r>
            <a:r>
              <a:rPr lang="en-US" sz="1660" dirty="0" err="1"/>
              <a:t>cités</a:t>
            </a:r>
            <a:r>
              <a:rPr lang="en-US" sz="1660" dirty="0"/>
              <a:t>, </a:t>
            </a:r>
            <a:r>
              <a:rPr lang="en-US" sz="1660" dirty="0" err="1"/>
              <a:t>villes</a:t>
            </a:r>
            <a:r>
              <a:rPr lang="en-US" sz="1660" dirty="0"/>
              <a:t> </a:t>
            </a:r>
            <a:r>
              <a:rPr lang="en-US" sz="1660" dirty="0" err="1"/>
              <a:t>métropolitaines</a:t>
            </a:r>
            <a:r>
              <a:rPr lang="en-US" sz="1660" dirty="0"/>
              <a:t>, etc.) et </a:t>
            </a:r>
            <a:r>
              <a:rPr lang="en-US" sz="1660" b="1" dirty="0" err="1"/>
              <a:t>régionales</a:t>
            </a:r>
            <a:r>
              <a:rPr lang="en-US" sz="1660" dirty="0"/>
              <a:t> (</a:t>
            </a:r>
            <a:r>
              <a:rPr lang="en-US" sz="1660" dirty="0" err="1"/>
              <a:t>régions</a:t>
            </a:r>
            <a:r>
              <a:rPr lang="en-US" sz="1660" dirty="0"/>
              <a:t>, provinces, </a:t>
            </a:r>
            <a:r>
              <a:rPr lang="en-US" sz="1660" dirty="0" err="1"/>
              <a:t>comtés</a:t>
            </a:r>
            <a:r>
              <a:rPr lang="en-US" sz="1660" dirty="0"/>
              <a:t>, etc.) pour les </a:t>
            </a:r>
            <a:r>
              <a:rPr lang="en-US" sz="1660" dirty="0" err="1"/>
              <a:t>processus</a:t>
            </a:r>
            <a:r>
              <a:rPr lang="en-US" sz="1660" dirty="0"/>
              <a:t> </a:t>
            </a:r>
            <a:r>
              <a:rPr lang="en-US" sz="1660" dirty="0" err="1"/>
              <a:t>concernant</a:t>
            </a:r>
            <a:r>
              <a:rPr lang="en-US" sz="1660" dirty="0"/>
              <a:t> le </a:t>
            </a:r>
            <a:r>
              <a:rPr lang="en-US" sz="1660" dirty="0" err="1"/>
              <a:t>niveau</a:t>
            </a:r>
            <a:r>
              <a:rPr lang="en-US" sz="1660" dirty="0"/>
              <a:t> local de </a:t>
            </a:r>
            <a:r>
              <a:rPr lang="en-US" sz="1660" dirty="0" err="1"/>
              <a:t>prise</a:t>
            </a:r>
            <a:r>
              <a:rPr lang="en-US" sz="1660" dirty="0"/>
              <a:t> de </a:t>
            </a:r>
            <a:r>
              <a:rPr lang="en-US" sz="1660" dirty="0" err="1"/>
              <a:t>décision</a:t>
            </a:r>
            <a:r>
              <a:rPr lang="en-US" sz="1660" dirty="0"/>
              <a:t> ;</a:t>
            </a:r>
            <a:endParaRPr sz="1660" dirty="0"/>
          </a:p>
          <a:p>
            <a:pPr marL="12700" marR="5080" lvl="0" indent="34289" algn="just" rtl="0">
              <a:lnSpc>
                <a:spcPct val="96500"/>
              </a:lnSpc>
              <a:spcBef>
                <a:spcPts val="0"/>
              </a:spcBef>
              <a:spcAft>
                <a:spcPts val="0"/>
              </a:spcAft>
              <a:buSzPts val="1660"/>
              <a:buFont typeface="Helvetica Neue"/>
              <a:buChar char="-"/>
            </a:pPr>
            <a:r>
              <a:rPr lang="en-US" sz="1660" b="1" dirty="0"/>
              <a:t>Les </a:t>
            </a:r>
            <a:r>
              <a:rPr lang="en-US" sz="1660" b="1" dirty="0" err="1"/>
              <a:t>autorités</a:t>
            </a:r>
            <a:r>
              <a:rPr lang="en-US" sz="1660" b="1" dirty="0"/>
              <a:t> </a:t>
            </a:r>
            <a:r>
              <a:rPr lang="en-US" sz="1660" b="1" dirty="0" err="1"/>
              <a:t>nationales</a:t>
            </a:r>
            <a:r>
              <a:rPr lang="en-US" sz="1660" b="1" dirty="0"/>
              <a:t> et les </a:t>
            </a:r>
            <a:r>
              <a:rPr lang="en-US" sz="1660" b="1" dirty="0" err="1"/>
              <a:t>agences</a:t>
            </a:r>
            <a:r>
              <a:rPr lang="en-US" sz="1660" b="1" dirty="0"/>
              <a:t> </a:t>
            </a:r>
            <a:r>
              <a:rPr lang="en-US" sz="1660" b="1" dirty="0" err="1"/>
              <a:t>nationales</a:t>
            </a:r>
            <a:r>
              <a:rPr lang="en-US" sz="1660" dirty="0"/>
              <a:t>, </a:t>
            </a:r>
            <a:r>
              <a:rPr lang="en-US" sz="1660" dirty="0" err="1"/>
              <a:t>telles</a:t>
            </a:r>
            <a:r>
              <a:rPr lang="en-US" sz="1660" dirty="0"/>
              <a:t> que les </a:t>
            </a:r>
            <a:r>
              <a:rPr lang="en-US" sz="1660" dirty="0" err="1"/>
              <a:t>départements</a:t>
            </a:r>
            <a:r>
              <a:rPr lang="en-US" sz="1660" dirty="0"/>
              <a:t> </a:t>
            </a:r>
            <a:r>
              <a:rPr lang="en-US" sz="1660" dirty="0" err="1"/>
              <a:t>gouvernementaux</a:t>
            </a:r>
            <a:r>
              <a:rPr lang="en-US" sz="1660" dirty="0"/>
              <a:t>, les </a:t>
            </a:r>
            <a:r>
              <a:rPr lang="en-US" sz="1660" dirty="0" err="1"/>
              <a:t>ministères</a:t>
            </a:r>
            <a:r>
              <a:rPr lang="en-US" sz="1660" dirty="0"/>
              <a:t>, etc. pour les </a:t>
            </a:r>
            <a:r>
              <a:rPr lang="en-US" sz="1660" dirty="0" err="1"/>
              <a:t>processus</a:t>
            </a:r>
            <a:r>
              <a:rPr lang="en-US" sz="1660" dirty="0"/>
              <a:t> </a:t>
            </a:r>
            <a:r>
              <a:rPr lang="en-US" sz="1660" dirty="0" err="1"/>
              <a:t>décisionnels</a:t>
            </a:r>
            <a:r>
              <a:rPr lang="en-US" sz="1660" dirty="0"/>
              <a:t> </a:t>
            </a:r>
            <a:r>
              <a:rPr lang="en-US" sz="1660" dirty="0" err="1"/>
              <a:t>impliquant</a:t>
            </a:r>
            <a:r>
              <a:rPr lang="en-US" sz="1660" dirty="0"/>
              <a:t> la </a:t>
            </a:r>
            <a:r>
              <a:rPr lang="en-US" sz="1660" dirty="0" err="1"/>
              <a:t>nécessité</a:t>
            </a:r>
            <a:r>
              <a:rPr lang="en-US" sz="1660" dirty="0"/>
              <a:t> de consulter au </a:t>
            </a:r>
            <a:r>
              <a:rPr lang="en-US" sz="1660" dirty="0" err="1"/>
              <a:t>niveau</a:t>
            </a:r>
            <a:r>
              <a:rPr lang="en-US" sz="1660" dirty="0"/>
              <a:t> national ;</a:t>
            </a:r>
          </a:p>
          <a:p>
            <a:pPr marL="12700" marR="315595" lvl="0" indent="34289" algn="just" rtl="0">
              <a:lnSpc>
                <a:spcPct val="96500"/>
              </a:lnSpc>
              <a:spcBef>
                <a:spcPts val="0"/>
              </a:spcBef>
              <a:spcAft>
                <a:spcPts val="0"/>
              </a:spcAft>
              <a:buSzPts val="1660"/>
              <a:buFont typeface="Helvetica Neue"/>
              <a:buChar char="-"/>
            </a:pPr>
            <a:r>
              <a:rPr lang="en-US" sz="1660" b="1" dirty="0"/>
              <a:t>Institutions </a:t>
            </a:r>
            <a:r>
              <a:rPr lang="en-US" sz="1660" b="1" dirty="0" err="1"/>
              <a:t>transfrontalières</a:t>
            </a:r>
            <a:r>
              <a:rPr lang="en-US" sz="1660" b="1" dirty="0"/>
              <a:t> </a:t>
            </a:r>
            <a:r>
              <a:rPr lang="en-US" sz="1660" dirty="0"/>
              <a:t>(GECT, </a:t>
            </a:r>
            <a:r>
              <a:rPr lang="en-US" sz="1660" dirty="0" err="1"/>
              <a:t>Eurorégions</a:t>
            </a:r>
            <a:r>
              <a:rPr lang="en-US" sz="1660" dirty="0"/>
              <a:t>, etc.) pour les </a:t>
            </a:r>
            <a:r>
              <a:rPr lang="en-US" sz="1660" dirty="0" err="1"/>
              <a:t>processus</a:t>
            </a:r>
            <a:r>
              <a:rPr lang="en-US" sz="1660" dirty="0"/>
              <a:t> </a:t>
            </a:r>
            <a:r>
              <a:rPr lang="en-US" sz="1660" dirty="0" err="1"/>
              <a:t>décisionnels</a:t>
            </a:r>
            <a:r>
              <a:rPr lang="en-US" sz="1660" dirty="0"/>
              <a:t> </a:t>
            </a:r>
            <a:r>
              <a:rPr lang="en-US" sz="1660" dirty="0" err="1"/>
              <a:t>ayant</a:t>
            </a:r>
            <a:r>
              <a:rPr lang="en-US" sz="1660" dirty="0"/>
              <a:t> un impact au </a:t>
            </a:r>
            <a:r>
              <a:rPr lang="en-US" sz="1660" dirty="0" err="1"/>
              <a:t>niveau</a:t>
            </a:r>
            <a:r>
              <a:rPr lang="en-US" sz="1660" dirty="0"/>
              <a:t> transnational.</a:t>
            </a:r>
            <a:endParaRPr lang="en-US" sz="1970" dirty="0"/>
          </a:p>
        </p:txBody>
      </p:sp>
      <p:sp>
        <p:nvSpPr>
          <p:cNvPr id="132" name="Google Shape;132;g12ee6875a22_0_15"/>
          <p:cNvSpPr txBox="1"/>
          <p:nvPr/>
        </p:nvSpPr>
        <p:spPr>
          <a:xfrm>
            <a:off x="5967750" y="1559272"/>
            <a:ext cx="5744700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SOCIÉTÉ CIVILE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de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de femmes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représentant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intérêts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minoritaires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représentant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intérêts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défavorisés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de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bénévolat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de sensibilisation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de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consommateurs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-ONG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Syndicats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professionnelles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chambres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commerce, etc.)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-Associations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professionnelles</a:t>
            </a:r>
            <a:endParaRPr lang="en-GB"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Investisseurs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privés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fondations</a:t>
            </a: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trusts, etc.)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-Entrepreneurs</a:t>
            </a: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ee6875a22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500" b="1" dirty="0"/>
              <a:t>4 NIVEAUX DE PARTICIPATION</a:t>
            </a:r>
            <a:endParaRPr sz="4500" b="1" dirty="0"/>
          </a:p>
        </p:txBody>
      </p:sp>
      <p:sp>
        <p:nvSpPr>
          <p:cNvPr id="138" name="Google Shape;138;g12ee6875a22_0_20"/>
          <p:cNvSpPr txBox="1">
            <a:spLocks noGrp="1"/>
          </p:cNvSpPr>
          <p:nvPr>
            <p:ph type="body" idx="1"/>
          </p:nvPr>
        </p:nvSpPr>
        <p:spPr>
          <a:xfrm>
            <a:off x="838200" y="19322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INFORMATIONS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CONSULTATION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DIALOGUE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PARTENARIAT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ee6875a22_0_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0"/>
              <a:buFont typeface="Arial"/>
              <a:buNone/>
            </a:pPr>
            <a:r>
              <a:rPr lang="en-US" sz="4500" b="1" dirty="0"/>
              <a:t>NIVEAU 1: INFORMATION</a:t>
            </a:r>
            <a:endParaRPr sz="4500" b="1" dirty="0"/>
          </a:p>
        </p:txBody>
      </p:sp>
      <p:sp>
        <p:nvSpPr>
          <p:cNvPr id="144" name="Google Shape;144;g12ee6875a22_0_27"/>
          <p:cNvSpPr txBox="1">
            <a:spLocks noGrp="1"/>
          </p:cNvSpPr>
          <p:nvPr>
            <p:ph type="body" idx="1"/>
          </p:nvPr>
        </p:nvSpPr>
        <p:spPr>
          <a:xfrm>
            <a:off x="838200" y="15295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" marR="5080" lvl="0" indent="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700" dirty="0" err="1"/>
              <a:t>L'accès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l'information</a:t>
            </a:r>
            <a:r>
              <a:rPr lang="en-US" sz="1700" dirty="0"/>
              <a:t> </a:t>
            </a:r>
            <a:r>
              <a:rPr lang="en-US" sz="1700" dirty="0" err="1"/>
              <a:t>est</a:t>
            </a:r>
            <a:r>
              <a:rPr lang="en-US" sz="1700" dirty="0"/>
              <a:t> la base de </a:t>
            </a:r>
            <a:r>
              <a:rPr lang="en-US" sz="1700" dirty="0" err="1"/>
              <a:t>toutes</a:t>
            </a:r>
            <a:r>
              <a:rPr lang="en-US" sz="1700" dirty="0"/>
              <a:t> les étapes </a:t>
            </a:r>
            <a:r>
              <a:rPr lang="en-US" sz="1700" dirty="0" err="1"/>
              <a:t>ultérieures</a:t>
            </a:r>
            <a:r>
              <a:rPr lang="en-US" sz="1700" dirty="0"/>
              <a:t> de </a:t>
            </a:r>
            <a:r>
              <a:rPr lang="en-US" sz="1700" dirty="0" err="1"/>
              <a:t>l'implication</a:t>
            </a:r>
            <a:r>
              <a:rPr lang="en-US" sz="1700" dirty="0"/>
              <a:t> des ONG dans le </a:t>
            </a:r>
            <a:r>
              <a:rPr lang="en-US" sz="1700" dirty="0" err="1"/>
              <a:t>processus</a:t>
            </a:r>
            <a:r>
              <a:rPr lang="en-US" sz="1700" dirty="0"/>
              <a:t> de </a:t>
            </a:r>
            <a:r>
              <a:rPr lang="en-US" sz="1700" dirty="0" err="1"/>
              <a:t>décision</a:t>
            </a:r>
            <a:r>
              <a:rPr lang="en-US" sz="1700" dirty="0"/>
              <a:t> politique</a:t>
            </a:r>
            <a:endParaRPr sz="1700" dirty="0"/>
          </a:p>
          <a:p>
            <a:pPr marL="0" lvl="0" indent="0" algn="just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700" dirty="0"/>
          </a:p>
          <a:p>
            <a:pPr marL="0" marR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700" dirty="0"/>
              <a:t>Une information </a:t>
            </a:r>
            <a:r>
              <a:rPr lang="en-US" sz="1700" dirty="0" err="1"/>
              <a:t>précise</a:t>
            </a:r>
            <a:r>
              <a:rPr lang="en-US" sz="1700" dirty="0"/>
              <a:t>, opportune et </a:t>
            </a:r>
            <a:r>
              <a:rPr lang="en-US" sz="1700" dirty="0" err="1"/>
              <a:t>complète</a:t>
            </a:r>
            <a:r>
              <a:rPr lang="en-US" sz="1700" dirty="0"/>
              <a:t> doit </a:t>
            </a:r>
            <a:r>
              <a:rPr lang="en-US" sz="1700" dirty="0" err="1"/>
              <a:t>être</a:t>
            </a:r>
            <a:r>
              <a:rPr lang="en-US" sz="1700" dirty="0"/>
              <a:t> </a:t>
            </a:r>
            <a:r>
              <a:rPr lang="en-US" sz="1700" dirty="0" err="1"/>
              <a:t>assurée</a:t>
            </a:r>
            <a:r>
              <a:rPr lang="en-US" sz="1700" dirty="0"/>
              <a:t> :</a:t>
            </a:r>
          </a:p>
          <a:p>
            <a:pPr marL="0" lvl="0" indent="0" algn="just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rPr lang="en-US" sz="1700" dirty="0"/>
              <a:t>- tout au long du cycle politique : </a:t>
            </a:r>
            <a:r>
              <a:rPr lang="en-US" sz="1700" dirty="0" err="1"/>
              <a:t>définition</a:t>
            </a:r>
            <a:r>
              <a:rPr lang="en-US" sz="1700" dirty="0"/>
              <a:t> de </a:t>
            </a:r>
            <a:r>
              <a:rPr lang="en-US" sz="1700" dirty="0" err="1"/>
              <a:t>l'agenda</a:t>
            </a:r>
            <a:r>
              <a:rPr lang="en-US" sz="1700" dirty="0"/>
              <a:t>, </a:t>
            </a:r>
            <a:r>
              <a:rPr lang="en-US" sz="1700" dirty="0" err="1"/>
              <a:t>élaboration</a:t>
            </a:r>
            <a:r>
              <a:rPr lang="en-US" sz="1700" dirty="0"/>
              <a:t> de la politique, </a:t>
            </a:r>
            <a:r>
              <a:rPr lang="en-US" sz="1700" dirty="0" err="1"/>
              <a:t>décision</a:t>
            </a:r>
            <a:r>
              <a:rPr lang="en-US" sz="1700" dirty="0"/>
              <a:t>, mise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œuvre</a:t>
            </a:r>
            <a:r>
              <a:rPr lang="en-US" sz="1700" dirty="0"/>
              <a:t>, </a:t>
            </a:r>
            <a:r>
              <a:rPr lang="en-US" sz="1700" dirty="0" err="1"/>
              <a:t>suivi</a:t>
            </a:r>
            <a:r>
              <a:rPr lang="en-US" sz="1700" dirty="0"/>
              <a:t> et reformulation</a:t>
            </a:r>
          </a:p>
          <a:p>
            <a:pPr marL="0" lvl="0" indent="0" algn="just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rPr lang="en-US" sz="1700" dirty="0"/>
              <a:t>- dans </a:t>
            </a:r>
            <a:r>
              <a:rPr lang="en-US" sz="1700" dirty="0" err="1"/>
              <a:t>toutes</a:t>
            </a:r>
            <a:r>
              <a:rPr lang="en-US" sz="1700" dirty="0"/>
              <a:t> les étapes de la participation (y </a:t>
            </a:r>
            <a:r>
              <a:rPr lang="en-US" sz="1700" dirty="0" err="1"/>
              <a:t>compris</a:t>
            </a:r>
            <a:r>
              <a:rPr lang="en-US" sz="1700" dirty="0"/>
              <a:t> la consultation, le dialogue et le </a:t>
            </a:r>
            <a:r>
              <a:rPr lang="en-US" sz="1700" dirty="0" err="1"/>
              <a:t>partenariat</a:t>
            </a:r>
            <a:r>
              <a:rPr lang="en-US" sz="1700" dirty="0"/>
              <a:t>).</a:t>
            </a:r>
            <a:endParaRPr sz="1700" dirty="0"/>
          </a:p>
          <a:p>
            <a:pPr marL="0" lvl="0" indent="0" algn="just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783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483" b="1" dirty="0">
                <a:solidFill>
                  <a:srgbClr val="0070C0"/>
                </a:solidFill>
              </a:rPr>
              <a:t>QUELQUES RÈGLES ESSENTIELLES :</a:t>
            </a:r>
            <a:r>
              <a:rPr lang="en-US" sz="1483" b="1" dirty="0"/>
              <a:t>:</a:t>
            </a:r>
            <a:endParaRPr sz="683" dirty="0"/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483" dirty="0" err="1"/>
              <a:t>Lors</a:t>
            </a:r>
            <a:r>
              <a:rPr lang="en-US" sz="1483" dirty="0"/>
              <a:t> de </a:t>
            </a:r>
            <a:r>
              <a:rPr lang="en-US" sz="1483" dirty="0" err="1"/>
              <a:t>l'élaboration</a:t>
            </a:r>
            <a:r>
              <a:rPr lang="en-US" sz="1483" dirty="0"/>
              <a:t> d'un message de communication, il </a:t>
            </a:r>
            <a:r>
              <a:rPr lang="en-US" sz="1483" dirty="0" err="1"/>
              <a:t>est</a:t>
            </a:r>
            <a:r>
              <a:rPr lang="en-US" sz="1483" dirty="0"/>
              <a:t> </a:t>
            </a:r>
            <a:r>
              <a:rPr lang="en-US" sz="1483" dirty="0" err="1"/>
              <a:t>essentiel</a:t>
            </a:r>
            <a:r>
              <a:rPr lang="en-US" sz="1483" dirty="0"/>
              <a:t> de prendre </a:t>
            </a:r>
            <a:r>
              <a:rPr lang="en-US" sz="1483" dirty="0" err="1"/>
              <a:t>en</a:t>
            </a:r>
            <a:r>
              <a:rPr lang="en-US" sz="1483" dirty="0"/>
              <a:t> </a:t>
            </a:r>
            <a:r>
              <a:rPr lang="en-US" sz="1483" dirty="0" err="1"/>
              <a:t>considération</a:t>
            </a:r>
            <a:r>
              <a:rPr lang="en-US" sz="1483" dirty="0"/>
              <a:t> les </a:t>
            </a:r>
            <a:r>
              <a:rPr lang="en-US" sz="1483" dirty="0" err="1"/>
              <a:t>éléments</a:t>
            </a:r>
            <a:r>
              <a:rPr lang="en-US" sz="1483" dirty="0"/>
              <a:t> </a:t>
            </a:r>
            <a:r>
              <a:rPr lang="en-US" sz="1483" dirty="0" err="1"/>
              <a:t>suivants</a:t>
            </a:r>
            <a:r>
              <a:rPr lang="en-US" sz="1483" dirty="0"/>
              <a:t> :</a:t>
            </a:r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483" dirty="0"/>
              <a:t>-</a:t>
            </a:r>
            <a:r>
              <a:rPr lang="en-US" sz="1483" dirty="0" err="1"/>
              <a:t>Quel</a:t>
            </a:r>
            <a:r>
              <a:rPr lang="en-US" sz="1483" dirty="0"/>
              <a:t> </a:t>
            </a:r>
            <a:r>
              <a:rPr lang="en-US" sz="1483" dirty="0" err="1"/>
              <a:t>est</a:t>
            </a:r>
            <a:r>
              <a:rPr lang="en-US" sz="1483" dirty="0"/>
              <a:t> </a:t>
            </a:r>
            <a:r>
              <a:rPr lang="en-US" sz="1483" dirty="0" err="1"/>
              <a:t>l'</a:t>
            </a:r>
            <a:r>
              <a:rPr lang="en-US" sz="1483" b="1" dirty="0" err="1">
                <a:solidFill>
                  <a:srgbClr val="0070C0"/>
                </a:solidFill>
              </a:rPr>
              <a:t>objectif</a:t>
            </a:r>
            <a:r>
              <a:rPr lang="en-US" sz="1483" dirty="0"/>
              <a:t> de ma communication ? </a:t>
            </a:r>
            <a:r>
              <a:rPr lang="en-US" sz="1483" dirty="0" err="1"/>
              <a:t>Qu'est-ce</a:t>
            </a:r>
            <a:r>
              <a:rPr lang="en-US" sz="1483" dirty="0"/>
              <a:t> que je </a:t>
            </a:r>
            <a:r>
              <a:rPr lang="en-US" sz="1483" dirty="0" err="1"/>
              <a:t>veux</a:t>
            </a:r>
            <a:r>
              <a:rPr lang="en-US" sz="1483" dirty="0"/>
              <a:t> </a:t>
            </a:r>
            <a:r>
              <a:rPr lang="en-US" sz="1483" dirty="0" err="1"/>
              <a:t>atteindre</a:t>
            </a:r>
            <a:r>
              <a:rPr lang="en-US" sz="1483" dirty="0"/>
              <a:t> ?</a:t>
            </a:r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483" dirty="0"/>
              <a:t>-Qui </a:t>
            </a:r>
            <a:r>
              <a:rPr lang="en-US" sz="1483" dirty="0" err="1"/>
              <a:t>sont</a:t>
            </a:r>
            <a:r>
              <a:rPr lang="en-US" sz="1483" dirty="0"/>
              <a:t> les </a:t>
            </a:r>
            <a:r>
              <a:rPr lang="en-US" sz="1483" b="1" dirty="0" err="1">
                <a:solidFill>
                  <a:srgbClr val="0070C0"/>
                </a:solidFill>
              </a:rPr>
              <a:t>cibles</a:t>
            </a:r>
            <a:r>
              <a:rPr lang="en-US" sz="1483" dirty="0"/>
              <a:t> de ma communication ? (par </a:t>
            </a:r>
            <a:r>
              <a:rPr lang="en-US" sz="1483" dirty="0" err="1"/>
              <a:t>exemple</a:t>
            </a:r>
            <a:r>
              <a:rPr lang="en-US" sz="1483" dirty="0"/>
              <a:t>, les </a:t>
            </a:r>
            <a:r>
              <a:rPr lang="en-US" sz="1483" dirty="0" err="1"/>
              <a:t>jeunes</a:t>
            </a:r>
            <a:r>
              <a:rPr lang="en-US" sz="1483" dirty="0"/>
              <a:t>, les experts, les femmes, les étrangers, etc.)</a:t>
            </a:r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483" dirty="0"/>
              <a:t>-</a:t>
            </a:r>
            <a:r>
              <a:rPr lang="en-US" sz="1483" dirty="0" err="1"/>
              <a:t>Quels</a:t>
            </a:r>
            <a:r>
              <a:rPr lang="en-US" sz="1483" dirty="0"/>
              <a:t> </a:t>
            </a:r>
            <a:r>
              <a:rPr lang="en-US" sz="1483" dirty="0" err="1"/>
              <a:t>sont</a:t>
            </a:r>
            <a:r>
              <a:rPr lang="en-US" sz="1483" dirty="0"/>
              <a:t> les </a:t>
            </a:r>
            <a:r>
              <a:rPr lang="en-US" sz="1483" b="1" dirty="0" err="1">
                <a:solidFill>
                  <a:srgbClr val="0070C0"/>
                </a:solidFill>
              </a:rPr>
              <a:t>canaux</a:t>
            </a:r>
            <a:r>
              <a:rPr lang="en-US" sz="1483" dirty="0"/>
              <a:t> les plus </a:t>
            </a:r>
            <a:r>
              <a:rPr lang="en-US" sz="1483" dirty="0" err="1"/>
              <a:t>appropriés</a:t>
            </a:r>
            <a:r>
              <a:rPr lang="en-US" sz="1483" dirty="0"/>
              <a:t> pour informer </a:t>
            </a:r>
            <a:r>
              <a:rPr lang="en-US" sz="1483" dirty="0" err="1"/>
              <a:t>mon</a:t>
            </a:r>
            <a:r>
              <a:rPr lang="en-US" sz="1483" dirty="0"/>
              <a:t> </a:t>
            </a:r>
            <a:r>
              <a:rPr lang="en-US" sz="1483" dirty="0" err="1"/>
              <a:t>groupe</a:t>
            </a:r>
            <a:r>
              <a:rPr lang="en-US" sz="1483" dirty="0"/>
              <a:t> </a:t>
            </a:r>
            <a:r>
              <a:rPr lang="en-US" sz="1483" dirty="0" err="1"/>
              <a:t>cible</a:t>
            </a:r>
            <a:r>
              <a:rPr lang="en-US" sz="1483" dirty="0"/>
              <a:t> ? </a:t>
            </a:r>
            <a:r>
              <a:rPr lang="en-US" sz="1483" dirty="0" err="1"/>
              <a:t>Quels</a:t>
            </a:r>
            <a:r>
              <a:rPr lang="en-US" sz="1483" dirty="0"/>
              <a:t> </a:t>
            </a:r>
            <a:r>
              <a:rPr lang="en-US" sz="1483" dirty="0" err="1"/>
              <a:t>sont</a:t>
            </a:r>
            <a:r>
              <a:rPr lang="en-US" sz="1483" dirty="0"/>
              <a:t> les </a:t>
            </a:r>
            <a:r>
              <a:rPr lang="en-US" sz="1483" dirty="0" err="1"/>
              <a:t>canaux</a:t>
            </a:r>
            <a:r>
              <a:rPr lang="en-US" sz="1483" dirty="0"/>
              <a:t> les plus </a:t>
            </a:r>
            <a:r>
              <a:rPr lang="en-US" sz="1483" dirty="0" err="1"/>
              <a:t>appropriés</a:t>
            </a:r>
            <a:r>
              <a:rPr lang="en-US" sz="1483" dirty="0"/>
              <a:t> pour informer </a:t>
            </a:r>
            <a:r>
              <a:rPr lang="en-US" sz="1483" dirty="0" err="1"/>
              <a:t>mon</a:t>
            </a:r>
            <a:r>
              <a:rPr lang="en-US" sz="1483" dirty="0"/>
              <a:t> </a:t>
            </a:r>
            <a:r>
              <a:rPr lang="en-US" sz="1483" dirty="0" err="1"/>
              <a:t>groupe</a:t>
            </a:r>
            <a:r>
              <a:rPr lang="en-US" sz="1483" dirty="0"/>
              <a:t> </a:t>
            </a:r>
            <a:r>
              <a:rPr lang="en-US" sz="1483" dirty="0" err="1"/>
              <a:t>cible</a:t>
            </a:r>
            <a:r>
              <a:rPr lang="en-US" sz="1483" dirty="0"/>
              <a:t> (numérique, papier, </a:t>
            </a:r>
            <a:r>
              <a:rPr lang="en-US" sz="1483" dirty="0" err="1"/>
              <a:t>réunion</a:t>
            </a:r>
            <a:r>
              <a:rPr lang="en-US" sz="1483" dirty="0"/>
              <a:t> physique, etc.) ?</a:t>
            </a:r>
            <a:endParaRPr sz="1483" dirty="0"/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483" i="1" dirty="0"/>
              <a:t>Conseil : </a:t>
            </a:r>
            <a:r>
              <a:rPr lang="en-US" sz="1483" i="1" dirty="0" err="1"/>
              <a:t>Toute</a:t>
            </a:r>
            <a:r>
              <a:rPr lang="en-US" sz="1483" i="1" dirty="0"/>
              <a:t> </a:t>
            </a:r>
            <a:r>
              <a:rPr lang="en-US" sz="1483" i="1" dirty="0" err="1"/>
              <a:t>réunion</a:t>
            </a:r>
            <a:r>
              <a:rPr lang="en-US" sz="1483" i="1" dirty="0"/>
              <a:t> doit </a:t>
            </a:r>
            <a:r>
              <a:rPr lang="en-US" sz="1483" i="1" dirty="0" err="1"/>
              <a:t>être</a:t>
            </a:r>
            <a:r>
              <a:rPr lang="en-US" sz="1483" i="1" dirty="0"/>
              <a:t> </a:t>
            </a:r>
            <a:r>
              <a:rPr lang="en-US" sz="1483" i="1" dirty="0" err="1"/>
              <a:t>organisée</a:t>
            </a:r>
            <a:r>
              <a:rPr lang="en-US" sz="1483" i="1" dirty="0"/>
              <a:t> dans un lieu </a:t>
            </a:r>
            <a:r>
              <a:rPr lang="en-US" sz="1483" i="1" dirty="0" err="1"/>
              <a:t>connu</a:t>
            </a:r>
            <a:r>
              <a:rPr lang="en-US" sz="1483" i="1" dirty="0"/>
              <a:t>, accessible, </a:t>
            </a:r>
            <a:r>
              <a:rPr lang="en-US" sz="1483" i="1" dirty="0" err="1"/>
              <a:t>à</a:t>
            </a:r>
            <a:r>
              <a:rPr lang="en-US" sz="1483" i="1" dirty="0"/>
              <a:t> des </a:t>
            </a:r>
            <a:r>
              <a:rPr lang="en-US" sz="1483" i="1" dirty="0" err="1"/>
              <a:t>horaires</a:t>
            </a:r>
            <a:r>
              <a:rPr lang="en-US" sz="1483" i="1" dirty="0"/>
              <a:t> </a:t>
            </a:r>
            <a:r>
              <a:rPr lang="en-US" sz="1483" i="1" dirty="0" err="1"/>
              <a:t>convenables</a:t>
            </a:r>
            <a:r>
              <a:rPr lang="en-US" sz="1483" i="1" dirty="0"/>
              <a:t> pour les </a:t>
            </a:r>
            <a:r>
              <a:rPr lang="en-US" sz="1483" i="1" dirty="0" err="1"/>
              <a:t>citoyens</a:t>
            </a:r>
            <a:r>
              <a:rPr lang="en-US" sz="1483" i="1" dirty="0"/>
              <a:t>.</a:t>
            </a:r>
            <a:endParaRPr sz="683" dirty="0"/>
          </a:p>
          <a:p>
            <a:pPr marL="0" lvl="0" indent="0" algn="just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ee6875a22_0_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1 - TOOLKIT et MÉCANISMES</a:t>
            </a:r>
            <a:endParaRPr sz="4500" dirty="0"/>
          </a:p>
        </p:txBody>
      </p:sp>
      <p:sp>
        <p:nvSpPr>
          <p:cNvPr id="150" name="Google Shape;150;g12ee6875a22_0_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378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ahoma"/>
              <a:buChar char="-"/>
            </a:pPr>
            <a:r>
              <a:rPr lang="en-US" sz="2508" dirty="0" err="1"/>
              <a:t>Publier</a:t>
            </a:r>
            <a:r>
              <a:rPr lang="en-US" sz="2508" dirty="0"/>
              <a:t> les </a:t>
            </a:r>
            <a:r>
              <a:rPr lang="en-US" sz="2508" dirty="0" err="1"/>
              <a:t>ordres</a:t>
            </a:r>
            <a:r>
              <a:rPr lang="en-US" sz="2508" dirty="0"/>
              <a:t> du jour, les rapports et </a:t>
            </a:r>
            <a:r>
              <a:rPr lang="en-US" sz="2508" dirty="0" err="1"/>
              <a:t>autres</a:t>
            </a:r>
            <a:r>
              <a:rPr lang="en-US" sz="2508" dirty="0"/>
              <a:t> documents </a:t>
            </a:r>
            <a:r>
              <a:rPr lang="en-US" sz="2508" dirty="0" err="1"/>
              <a:t>pertinents</a:t>
            </a:r>
            <a:r>
              <a:rPr lang="en-US" sz="2508" dirty="0"/>
              <a:t> </a:t>
            </a:r>
            <a:r>
              <a:rPr lang="en-US" sz="2508" dirty="0" err="1"/>
              <a:t>en</a:t>
            </a:r>
            <a:r>
              <a:rPr lang="en-US" sz="2508" dirty="0"/>
              <a:t> </a:t>
            </a:r>
            <a:r>
              <a:rPr lang="en-US" sz="2508" dirty="0" err="1"/>
              <a:t>ligne</a:t>
            </a:r>
            <a:r>
              <a:rPr lang="en-US" sz="2508" dirty="0"/>
              <a:t>, sur le </a:t>
            </a:r>
            <a:r>
              <a:rPr lang="en-US" sz="2508" b="1" dirty="0"/>
              <a:t>site web de </a:t>
            </a:r>
            <a:r>
              <a:rPr lang="en-US" sz="2508" b="1" dirty="0" err="1"/>
              <a:t>l'autorité</a:t>
            </a:r>
            <a:r>
              <a:rPr lang="en-US" sz="2508" b="1" dirty="0"/>
              <a:t> </a:t>
            </a:r>
            <a:r>
              <a:rPr lang="en-US" sz="2508" b="1" dirty="0" err="1"/>
              <a:t>publique</a:t>
            </a:r>
            <a:r>
              <a:rPr lang="en-US" sz="2508" b="1" dirty="0"/>
              <a:t> </a:t>
            </a:r>
            <a:r>
              <a:rPr lang="en-US" sz="2508" b="1" dirty="0" err="1"/>
              <a:t>ou</a:t>
            </a:r>
            <a:r>
              <a:rPr lang="en-US" sz="2508" b="1" dirty="0"/>
              <a:t> sur les </a:t>
            </a:r>
            <a:r>
              <a:rPr lang="en-US" sz="2508" b="1" dirty="0" err="1"/>
              <a:t>médias</a:t>
            </a:r>
            <a:r>
              <a:rPr lang="en-US" sz="2508" b="1" dirty="0"/>
              <a:t> </a:t>
            </a:r>
            <a:r>
              <a:rPr lang="en-US" sz="2508" b="1" dirty="0" err="1"/>
              <a:t>sociaux</a:t>
            </a:r>
            <a:r>
              <a:rPr lang="en-US" sz="2508" b="1" dirty="0"/>
              <a:t> </a:t>
            </a:r>
            <a:r>
              <a:rPr lang="en-US" sz="2508" dirty="0"/>
              <a:t>(par </a:t>
            </a:r>
            <a:r>
              <a:rPr lang="en-US" sz="2508" dirty="0" err="1"/>
              <a:t>exemple</a:t>
            </a:r>
            <a:r>
              <a:rPr lang="en-US" sz="2508" dirty="0"/>
              <a:t>, les rapports </a:t>
            </a:r>
            <a:r>
              <a:rPr lang="en-US" sz="2508" dirty="0" err="1"/>
              <a:t>à</a:t>
            </a:r>
            <a:r>
              <a:rPr lang="en-US" sz="2508" dirty="0"/>
              <a:t> mi-</a:t>
            </a:r>
            <a:r>
              <a:rPr lang="en-US" sz="2508" dirty="0" err="1"/>
              <a:t>parcours</a:t>
            </a:r>
            <a:r>
              <a:rPr lang="en-US" sz="2508" dirty="0"/>
              <a:t>) ;</a:t>
            </a:r>
            <a:endParaRPr sz="1508" dirty="0"/>
          </a:p>
          <a:p>
            <a:pPr marL="34290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89"/>
              <a:buFont typeface="Calibri"/>
              <a:buNone/>
            </a:pPr>
            <a:endParaRPr sz="2508" b="1" dirty="0"/>
          </a:p>
          <a:p>
            <a:pPr marL="355600" lvl="0" indent="-33782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Font typeface="Tahoma"/>
              <a:buChar char="-"/>
            </a:pPr>
            <a:r>
              <a:rPr lang="en-US" sz="2508" dirty="0" err="1"/>
              <a:t>Fournir</a:t>
            </a:r>
            <a:r>
              <a:rPr lang="en-US" sz="2508" dirty="0"/>
              <a:t> des </a:t>
            </a:r>
            <a:r>
              <a:rPr lang="en-US" sz="2508" dirty="0" err="1"/>
              <a:t>informations</a:t>
            </a:r>
            <a:r>
              <a:rPr lang="en-US" sz="2508" dirty="0"/>
              <a:t> </a:t>
            </a:r>
            <a:r>
              <a:rPr lang="en-US" sz="2508" dirty="0" err="1"/>
              <a:t>pertinentes</a:t>
            </a:r>
            <a:r>
              <a:rPr lang="en-US" sz="2508" dirty="0"/>
              <a:t> (par </a:t>
            </a:r>
            <a:r>
              <a:rPr lang="en-US" sz="2508" dirty="0" err="1"/>
              <a:t>exemple</a:t>
            </a:r>
            <a:r>
              <a:rPr lang="en-US" sz="2508" dirty="0"/>
              <a:t>, la convocation </a:t>
            </a:r>
            <a:r>
              <a:rPr lang="en-US" sz="2508" dirty="0" err="1"/>
              <a:t>d'événements</a:t>
            </a:r>
            <a:r>
              <a:rPr lang="en-US" sz="2508" dirty="0"/>
              <a:t> publics)</a:t>
            </a:r>
            <a:r>
              <a:rPr lang="en-US" sz="2508" b="1" dirty="0"/>
              <a:t> par </a:t>
            </a:r>
            <a:r>
              <a:rPr lang="en-US" sz="2508" b="1" dirty="0" err="1"/>
              <a:t>whatsapp</a:t>
            </a:r>
            <a:r>
              <a:rPr lang="en-US" sz="2508" b="1" dirty="0"/>
              <a:t> </a:t>
            </a:r>
            <a:r>
              <a:rPr lang="en-US" sz="2508" b="1" dirty="0" err="1"/>
              <a:t>ou</a:t>
            </a:r>
            <a:r>
              <a:rPr lang="en-US" sz="2508" b="1" dirty="0"/>
              <a:t> SMS;</a:t>
            </a:r>
            <a:endParaRPr sz="1508" dirty="0"/>
          </a:p>
          <a:p>
            <a:pPr marL="127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95689"/>
              <a:buFont typeface="Arial"/>
              <a:buNone/>
            </a:pPr>
            <a:endParaRPr sz="2508" b="1" dirty="0"/>
          </a:p>
          <a:p>
            <a:pPr marL="355600" lvl="0" indent="-33782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Font typeface="Tahoma"/>
              <a:buChar char="-"/>
            </a:pPr>
            <a:r>
              <a:rPr lang="en-US" sz="2508" dirty="0"/>
              <a:t>Matériel papier: </a:t>
            </a:r>
            <a:r>
              <a:rPr lang="en-US" sz="2508" b="1" dirty="0"/>
              <a:t>affiches, brochures </a:t>
            </a:r>
            <a:r>
              <a:rPr lang="en-US" sz="2508" dirty="0"/>
              <a:t>(</a:t>
            </a:r>
            <a:r>
              <a:rPr lang="en-US" sz="2508" dirty="0" err="1"/>
              <a:t>à</a:t>
            </a:r>
            <a:r>
              <a:rPr lang="en-US" sz="2508" dirty="0"/>
              <a:t> diffuser dans les zones de </a:t>
            </a:r>
            <a:r>
              <a:rPr lang="en-US" sz="2508" dirty="0" err="1"/>
              <a:t>réunion</a:t>
            </a:r>
            <a:r>
              <a:rPr lang="en-US" sz="2508" dirty="0"/>
              <a:t> de la </a:t>
            </a:r>
            <a:r>
              <a:rPr lang="en-US" sz="2508" dirty="0" err="1"/>
              <a:t>communauté</a:t>
            </a:r>
            <a:r>
              <a:rPr lang="en-US" sz="2508" dirty="0"/>
              <a:t>, </a:t>
            </a:r>
            <a:r>
              <a:rPr lang="en-US" sz="2508" dirty="0" err="1"/>
              <a:t>afin</a:t>
            </a:r>
            <a:r>
              <a:rPr lang="en-US" sz="2508" dirty="0"/>
              <a:t> de </a:t>
            </a:r>
            <a:r>
              <a:rPr lang="en-US" sz="2508" dirty="0" err="1"/>
              <a:t>s'assurer</a:t>
            </a:r>
            <a:r>
              <a:rPr lang="en-US" sz="2508" dirty="0"/>
              <a:t> </a:t>
            </a:r>
            <a:r>
              <a:rPr lang="en-US" sz="2508" dirty="0" err="1"/>
              <a:t>d'atteindre</a:t>
            </a:r>
            <a:r>
              <a:rPr lang="en-US" sz="2508" dirty="0"/>
              <a:t> </a:t>
            </a:r>
            <a:r>
              <a:rPr lang="en-US" sz="2508" dirty="0" err="1"/>
              <a:t>également</a:t>
            </a:r>
            <a:r>
              <a:rPr lang="en-US" sz="2508" dirty="0"/>
              <a:t> les </a:t>
            </a:r>
            <a:r>
              <a:rPr lang="en-US" sz="2508" dirty="0" err="1"/>
              <a:t>citoyens</a:t>
            </a:r>
            <a:r>
              <a:rPr lang="en-US" sz="2508" dirty="0"/>
              <a:t> </a:t>
            </a:r>
            <a:r>
              <a:rPr lang="en-US" sz="2508" dirty="0" err="1"/>
              <a:t>ayant</a:t>
            </a:r>
            <a:r>
              <a:rPr lang="en-US" sz="2508" dirty="0"/>
              <a:t> un </a:t>
            </a:r>
            <a:r>
              <a:rPr lang="en-US" sz="2508" dirty="0" err="1"/>
              <a:t>accès</a:t>
            </a:r>
            <a:r>
              <a:rPr lang="en-US" sz="2508" dirty="0"/>
              <a:t> </a:t>
            </a:r>
            <a:r>
              <a:rPr lang="en-US" sz="2508" dirty="0" err="1"/>
              <a:t>limité</a:t>
            </a:r>
            <a:r>
              <a:rPr lang="en-US" sz="2508" dirty="0"/>
              <a:t> </a:t>
            </a:r>
            <a:r>
              <a:rPr lang="en-US" sz="2508" dirty="0" err="1"/>
              <a:t>ou</a:t>
            </a:r>
            <a:r>
              <a:rPr lang="en-US" sz="2508" dirty="0"/>
              <a:t> inexistant </a:t>
            </a:r>
            <a:r>
              <a:rPr lang="en-US" sz="2508" dirty="0" err="1"/>
              <a:t>à</a:t>
            </a:r>
            <a:r>
              <a:rPr lang="en-US" sz="2508" dirty="0"/>
              <a:t> </a:t>
            </a:r>
            <a:r>
              <a:rPr lang="en-US" sz="2508" dirty="0" err="1"/>
              <a:t>l'internet</a:t>
            </a:r>
            <a:r>
              <a:rPr lang="en-US" sz="2508" dirty="0"/>
              <a:t>, </a:t>
            </a:r>
            <a:r>
              <a:rPr lang="en-US" sz="2508" dirty="0" err="1"/>
              <a:t>ou</a:t>
            </a:r>
            <a:r>
              <a:rPr lang="en-US" sz="2508" dirty="0"/>
              <a:t> ne </a:t>
            </a:r>
            <a:r>
              <a:rPr lang="en-US" sz="2508" dirty="0" err="1"/>
              <a:t>possédant</a:t>
            </a:r>
            <a:r>
              <a:rPr lang="en-US" sz="2508" dirty="0"/>
              <a:t> pas de </a:t>
            </a:r>
            <a:r>
              <a:rPr lang="en-US" sz="2508" dirty="0" err="1"/>
              <a:t>compétences</a:t>
            </a:r>
            <a:r>
              <a:rPr lang="en-US" sz="2508" dirty="0"/>
              <a:t> </a:t>
            </a:r>
            <a:r>
              <a:rPr lang="en-US" sz="2508" dirty="0" err="1"/>
              <a:t>numériques</a:t>
            </a:r>
            <a:r>
              <a:rPr lang="en-US" sz="2508" dirty="0"/>
              <a:t>).</a:t>
            </a:r>
            <a:endParaRPr sz="1508" dirty="0"/>
          </a:p>
          <a:p>
            <a:pPr marL="127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95689"/>
              <a:buFont typeface="Arial"/>
              <a:buNone/>
            </a:pPr>
            <a:endParaRPr sz="2508" dirty="0"/>
          </a:p>
          <a:p>
            <a:pPr marL="355600" lvl="0" indent="-33782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Font typeface="Tahoma"/>
              <a:buChar char="-"/>
            </a:pPr>
            <a:r>
              <a:rPr lang="en-US" sz="2508" b="1" dirty="0"/>
              <a:t>Bureau municipal </a:t>
            </a:r>
            <a:r>
              <a:rPr lang="en-US" sz="2508" dirty="0" err="1"/>
              <a:t>dédié</a:t>
            </a:r>
            <a:r>
              <a:rPr lang="en-US" sz="2508" dirty="0"/>
              <a:t> </a:t>
            </a:r>
            <a:r>
              <a:rPr lang="en-US" sz="2508" dirty="0" err="1"/>
              <a:t>à</a:t>
            </a:r>
            <a:r>
              <a:rPr lang="en-US" sz="2508" dirty="0"/>
              <a:t> </a:t>
            </a:r>
            <a:r>
              <a:rPr lang="en-US" sz="2508" dirty="0" err="1"/>
              <a:t>l'information</a:t>
            </a:r>
            <a:r>
              <a:rPr lang="en-US" sz="2508" dirty="0"/>
              <a:t> et aux services aux </a:t>
            </a:r>
            <a:r>
              <a:rPr lang="en-US" sz="2508" dirty="0" err="1"/>
              <a:t>citoyens</a:t>
            </a:r>
            <a:endParaRPr sz="1508" dirty="0"/>
          </a:p>
          <a:p>
            <a:pPr marL="127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95689"/>
              <a:buFont typeface="Arial"/>
              <a:buNone/>
            </a:pPr>
            <a:endParaRPr sz="2508" dirty="0"/>
          </a:p>
          <a:p>
            <a:pPr marL="355600" lvl="0" indent="-33782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2508" b="1" dirty="0" err="1"/>
              <a:t>Réunions</a:t>
            </a:r>
            <a:r>
              <a:rPr lang="en-US" sz="2508" b="1" dirty="0"/>
              <a:t> </a:t>
            </a:r>
            <a:r>
              <a:rPr lang="en-US" sz="2508" b="1" dirty="0" err="1"/>
              <a:t>publiques</a:t>
            </a:r>
            <a:endParaRPr sz="2508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ee6875a22_0_37"/>
          <p:cNvSpPr txBox="1">
            <a:spLocks noGrp="1"/>
          </p:cNvSpPr>
          <p:nvPr>
            <p:ph type="title"/>
          </p:nvPr>
        </p:nvSpPr>
        <p:spPr>
          <a:xfrm>
            <a:off x="838200" y="210746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2065" marR="5080" lvl="0" indent="0" algn="ctr" rtl="0">
              <a:lnSpc>
                <a:spcPct val="1195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444"/>
              <a:buFont typeface="Arial"/>
              <a:buNone/>
            </a:pPr>
            <a:r>
              <a:rPr lang="en-US" sz="4500" b="1" dirty="0">
                <a:solidFill>
                  <a:srgbClr val="0C45A6"/>
                </a:solidFill>
              </a:rPr>
              <a:t>QUELQUES EXEMPLES D'INFORMATIONS</a:t>
            </a:r>
            <a:br>
              <a:rPr lang="en-US" sz="4500" b="1" dirty="0">
                <a:solidFill>
                  <a:srgbClr val="0C45A6"/>
                </a:solidFill>
              </a:rPr>
            </a:br>
            <a:r>
              <a:rPr lang="en-US" sz="2400" b="1" dirty="0"/>
              <a:t>JOURNÉES PORTES OUVERTES POUR LA CRÉATION SPID</a:t>
            </a:r>
            <a:endParaRPr sz="4500" dirty="0"/>
          </a:p>
        </p:txBody>
      </p:sp>
      <p:sp>
        <p:nvSpPr>
          <p:cNvPr id="156" name="Google Shape;156;g12ee6875a22_0_37"/>
          <p:cNvSpPr txBox="1">
            <a:spLocks noGrp="1"/>
          </p:cNvSpPr>
          <p:nvPr>
            <p:ph type="body" idx="1"/>
          </p:nvPr>
        </p:nvSpPr>
        <p:spPr>
          <a:xfrm>
            <a:off x="838200" y="153644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" marR="36195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30" b="1" dirty="0" err="1"/>
              <a:t>Objet</a:t>
            </a:r>
            <a:r>
              <a:rPr lang="en-GB" sz="1230" b="1" dirty="0"/>
              <a:t> : </a:t>
            </a:r>
          </a:p>
          <a:p>
            <a:pPr marL="36195" marR="36195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30" dirty="0" err="1"/>
              <a:t>Journées</a:t>
            </a:r>
            <a:r>
              <a:rPr lang="en-GB" sz="1230" dirty="0"/>
              <a:t> </a:t>
            </a:r>
            <a:r>
              <a:rPr lang="en-GB" sz="1230" dirty="0" err="1"/>
              <a:t>portes</a:t>
            </a:r>
            <a:r>
              <a:rPr lang="en-GB" sz="1230" dirty="0"/>
              <a:t> ouvertes pour </a:t>
            </a:r>
            <a:r>
              <a:rPr lang="en-GB" sz="1230" dirty="0" err="1"/>
              <a:t>fournir</a:t>
            </a:r>
            <a:r>
              <a:rPr lang="en-GB" sz="1230" dirty="0"/>
              <a:t> </a:t>
            </a:r>
            <a:r>
              <a:rPr lang="en-GB" sz="1230" dirty="0" err="1"/>
              <a:t>une</a:t>
            </a:r>
            <a:r>
              <a:rPr lang="en-GB" sz="1230" dirty="0"/>
              <a:t> assistance technique aux </a:t>
            </a:r>
            <a:r>
              <a:rPr lang="en-GB" sz="1230" dirty="0" err="1"/>
              <a:t>citoyens</a:t>
            </a:r>
            <a:r>
              <a:rPr lang="en-GB" sz="1230" dirty="0"/>
              <a:t> pour la </a:t>
            </a:r>
            <a:r>
              <a:rPr lang="en-GB" sz="1230" dirty="0" err="1"/>
              <a:t>création</a:t>
            </a:r>
            <a:r>
              <a:rPr lang="en-GB" sz="1230" dirty="0"/>
              <a:t> du Service Public </a:t>
            </a:r>
            <a:r>
              <a:rPr lang="en-GB" sz="1230" dirty="0" err="1"/>
              <a:t>d'Identité</a:t>
            </a:r>
            <a:r>
              <a:rPr lang="en-GB" sz="1230" dirty="0"/>
              <a:t> Numérique - SPID (3 </a:t>
            </a:r>
            <a:r>
              <a:rPr lang="en-GB" sz="1230" dirty="0" err="1"/>
              <a:t>événements</a:t>
            </a:r>
            <a:r>
              <a:rPr lang="en-GB" sz="1230" dirty="0"/>
              <a:t> dans 3 </a:t>
            </a:r>
            <a:r>
              <a:rPr lang="en-GB" sz="1230" dirty="0" err="1"/>
              <a:t>municipalités</a:t>
            </a:r>
            <a:r>
              <a:rPr lang="en-GB" sz="1230" dirty="0"/>
              <a:t>)</a:t>
            </a:r>
            <a:endParaRPr sz="1230" dirty="0"/>
          </a:p>
          <a:p>
            <a:pPr marL="36195" marR="36195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1225" dirty="0"/>
          </a:p>
          <a:p>
            <a:pPr marL="36195" marR="36195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b="1" dirty="0" err="1"/>
              <a:t>Groupes</a:t>
            </a:r>
            <a:r>
              <a:rPr lang="en-GB" sz="1225" b="1" dirty="0"/>
              <a:t> </a:t>
            </a:r>
            <a:r>
              <a:rPr lang="en-GB" sz="1225" b="1" dirty="0" err="1"/>
              <a:t>cibles</a:t>
            </a:r>
            <a:r>
              <a:rPr lang="en-GB" sz="1225" b="1" dirty="0"/>
              <a:t> : </a:t>
            </a:r>
          </a:p>
          <a:p>
            <a:pPr marL="36195" marR="36195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 err="1"/>
              <a:t>citoyens</a:t>
            </a:r>
            <a:r>
              <a:rPr lang="en-GB" sz="1225" dirty="0"/>
              <a:t> </a:t>
            </a:r>
            <a:r>
              <a:rPr lang="en-GB" sz="1225" dirty="0" err="1"/>
              <a:t>ayant</a:t>
            </a:r>
            <a:r>
              <a:rPr lang="en-GB" sz="1225" dirty="0"/>
              <a:t> </a:t>
            </a:r>
            <a:r>
              <a:rPr lang="en-GB" sz="1225" dirty="0" err="1"/>
              <a:t>peu</a:t>
            </a:r>
            <a:r>
              <a:rPr lang="en-GB" sz="1225" dirty="0"/>
              <a:t> de </a:t>
            </a:r>
            <a:r>
              <a:rPr lang="en-GB" sz="1225" dirty="0" err="1"/>
              <a:t>compétences</a:t>
            </a:r>
            <a:r>
              <a:rPr lang="en-GB" sz="1225" dirty="0"/>
              <a:t> </a:t>
            </a:r>
            <a:r>
              <a:rPr lang="en-GB" sz="1225" dirty="0" err="1"/>
              <a:t>numériques</a:t>
            </a:r>
            <a:r>
              <a:rPr lang="en-GB" sz="1225" dirty="0"/>
              <a:t>, </a:t>
            </a:r>
            <a:r>
              <a:rPr lang="en-GB" sz="1225" dirty="0" err="1"/>
              <a:t>travailleurs</a:t>
            </a:r>
            <a:r>
              <a:rPr lang="en-GB" sz="1225" dirty="0"/>
              <a:t> ne </a:t>
            </a:r>
            <a:r>
              <a:rPr lang="en-GB" sz="1225" dirty="0" err="1"/>
              <a:t>pouvant</a:t>
            </a:r>
            <a:r>
              <a:rPr lang="en-GB" sz="1225" dirty="0"/>
              <a:t> </a:t>
            </a:r>
            <a:r>
              <a:rPr lang="en-GB" sz="1225" dirty="0" err="1"/>
              <a:t>obtenir</a:t>
            </a:r>
            <a:r>
              <a:rPr lang="en-GB" sz="1225" dirty="0"/>
              <a:t> un </a:t>
            </a:r>
            <a:r>
              <a:rPr lang="en-GB" sz="1225" dirty="0" err="1"/>
              <a:t>rendez-vous</a:t>
            </a:r>
            <a:r>
              <a:rPr lang="en-GB" sz="1225" dirty="0"/>
              <a:t> pour </a:t>
            </a:r>
            <a:r>
              <a:rPr lang="en-GB" sz="1225" dirty="0" err="1"/>
              <a:t>l'enregistrement</a:t>
            </a:r>
            <a:r>
              <a:rPr lang="en-GB" sz="1225" dirty="0"/>
              <a:t> pendant les </a:t>
            </a:r>
            <a:r>
              <a:rPr lang="en-GB" sz="1225" dirty="0" err="1"/>
              <a:t>jours</a:t>
            </a:r>
            <a:r>
              <a:rPr lang="en-GB" sz="1225" dirty="0"/>
              <a:t> </a:t>
            </a:r>
            <a:r>
              <a:rPr lang="en-GB" sz="1225" dirty="0" err="1"/>
              <a:t>ouvrables</a:t>
            </a:r>
            <a:endParaRPr lang="en-GB" sz="1225" dirty="0"/>
          </a:p>
          <a:p>
            <a:pPr marL="36195" marR="36195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225" b="1" dirty="0" err="1"/>
              <a:t>Canaux</a:t>
            </a:r>
            <a:r>
              <a:rPr lang="en-US" sz="1225" b="1" dirty="0"/>
              <a:t> de communication : 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225" dirty="0"/>
              <a:t>- page </a:t>
            </a:r>
            <a:r>
              <a:rPr lang="en-US" sz="1225" dirty="0" err="1"/>
              <a:t>facebook</a:t>
            </a:r>
            <a:r>
              <a:rPr lang="en-US" sz="1225" dirty="0"/>
              <a:t> du </a:t>
            </a:r>
            <a:r>
              <a:rPr lang="en-US" sz="1225" dirty="0" err="1"/>
              <a:t>projet</a:t>
            </a:r>
            <a:r>
              <a:rPr lang="en-US" sz="1225" dirty="0"/>
              <a:t> (250 followers)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225" dirty="0"/>
              <a:t>- email ad hoc (par </a:t>
            </a:r>
            <a:r>
              <a:rPr lang="en-US" sz="1225" dirty="0" err="1"/>
              <a:t>l'AADL</a:t>
            </a:r>
            <a:r>
              <a:rPr lang="en-US" sz="1225" dirty="0"/>
              <a:t>, par les </a:t>
            </a:r>
            <a:r>
              <a:rPr lang="en-US" sz="1225" dirty="0" err="1"/>
              <a:t>municipalités</a:t>
            </a:r>
            <a:r>
              <a:rPr lang="en-US" sz="1225" dirty="0"/>
              <a:t>, par le </a:t>
            </a:r>
            <a:r>
              <a:rPr lang="en-US" sz="1225" dirty="0" err="1"/>
              <a:t>centre</a:t>
            </a:r>
            <a:r>
              <a:rPr lang="en-US" sz="1225" dirty="0"/>
              <a:t> info jeunesse) : poster numérique, </a:t>
            </a:r>
            <a:r>
              <a:rPr lang="en-US" sz="1225" dirty="0" err="1"/>
              <a:t>lettre</a:t>
            </a:r>
            <a:r>
              <a:rPr lang="en-US" sz="1225" dirty="0"/>
              <a:t> </a:t>
            </a:r>
            <a:r>
              <a:rPr lang="en-US" sz="1225" dirty="0" err="1"/>
              <a:t>d'invitation</a:t>
            </a:r>
            <a:endParaRPr lang="en-US"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225" dirty="0"/>
              <a:t>- newsletter du </a:t>
            </a:r>
            <a:r>
              <a:rPr lang="en-US" sz="1225" dirty="0" err="1"/>
              <a:t>projet</a:t>
            </a:r>
            <a:r>
              <a:rPr lang="en-US" sz="1225" dirty="0"/>
              <a:t> (190 </a:t>
            </a:r>
            <a:r>
              <a:rPr lang="en-US" sz="1225" dirty="0" err="1"/>
              <a:t>abonnés</a:t>
            </a:r>
            <a:r>
              <a:rPr lang="en-US" sz="1225" dirty="0"/>
              <a:t>)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1225" dirty="0"/>
              <a:t>- </a:t>
            </a:r>
            <a:r>
              <a:rPr lang="en-US" sz="1225" dirty="0" err="1"/>
              <a:t>canaux</a:t>
            </a:r>
            <a:r>
              <a:rPr lang="en-US" sz="1225" dirty="0"/>
              <a:t> de communication des </a:t>
            </a:r>
            <a:r>
              <a:rPr lang="en-US" sz="1225" dirty="0" err="1"/>
              <a:t>municipalités</a:t>
            </a:r>
            <a:r>
              <a:rPr lang="en-US" sz="1225" dirty="0"/>
              <a:t> :</a:t>
            </a:r>
          </a:p>
          <a:p>
            <a:pPr marL="800100" lvl="1" indent="-30638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25"/>
              <a:buFont typeface="Calibri"/>
              <a:buChar char="•"/>
            </a:pPr>
            <a:r>
              <a:rPr lang="en-US" sz="1225" dirty="0"/>
              <a:t>tableaux </a:t>
            </a:r>
            <a:r>
              <a:rPr lang="en-US" sz="1225" dirty="0" err="1"/>
              <a:t>d'affichage</a:t>
            </a:r>
            <a:endParaRPr lang="en-US" sz="1225" dirty="0"/>
          </a:p>
          <a:p>
            <a:pPr marL="800100" lvl="1" indent="-30638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25"/>
              <a:buFont typeface="Calibri"/>
              <a:buChar char="•"/>
            </a:pPr>
            <a:r>
              <a:rPr lang="en-US" sz="1225" dirty="0" err="1"/>
              <a:t>chaînes</a:t>
            </a:r>
            <a:r>
              <a:rPr lang="en-US" sz="1225" dirty="0"/>
              <a:t> </a:t>
            </a:r>
            <a:r>
              <a:rPr lang="en-US" sz="1225" dirty="0" err="1"/>
              <a:t>télégrammes</a:t>
            </a:r>
            <a:r>
              <a:rPr lang="en-US" sz="1225" dirty="0"/>
              <a:t> </a:t>
            </a:r>
          </a:p>
          <a:p>
            <a:pPr marL="800100" lvl="1" indent="-30638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25"/>
              <a:buFont typeface="Calibri"/>
              <a:buChar char="•"/>
            </a:pPr>
            <a:r>
              <a:rPr lang="en-US" sz="1225" dirty="0" err="1"/>
              <a:t>canaux</a:t>
            </a:r>
            <a:r>
              <a:rPr lang="en-US" sz="1225" dirty="0"/>
              <a:t> </a:t>
            </a:r>
            <a:r>
              <a:rPr lang="en-US" sz="1225" dirty="0" err="1"/>
              <a:t>whatsapp</a:t>
            </a:r>
            <a:endParaRPr sz="1225" b="1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b="1" dirty="0" err="1"/>
              <a:t>Résultats</a:t>
            </a:r>
            <a:r>
              <a:rPr lang="en-GB" sz="1225" b="1" dirty="0"/>
              <a:t> : 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/>
              <a:t>160 nouveaux </a:t>
            </a:r>
            <a:r>
              <a:rPr lang="en-GB" sz="1225" dirty="0" err="1"/>
              <a:t>comptes</a:t>
            </a:r>
            <a:r>
              <a:rPr lang="en-GB" sz="1225" dirty="0"/>
              <a:t> SP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/>
              <a:t>ID </a:t>
            </a:r>
            <a:r>
              <a:rPr lang="en-GB" sz="1225" dirty="0" err="1"/>
              <a:t>ont</a:t>
            </a:r>
            <a:r>
              <a:rPr lang="en-GB" sz="1225" dirty="0"/>
              <a:t> </a:t>
            </a:r>
            <a:r>
              <a:rPr lang="en-GB" sz="1225" dirty="0" err="1"/>
              <a:t>été</a:t>
            </a:r>
            <a:r>
              <a:rPr lang="en-GB" sz="1225" dirty="0"/>
              <a:t> </a:t>
            </a:r>
            <a:r>
              <a:rPr lang="en-GB" sz="1225" dirty="0" err="1"/>
              <a:t>ouverts</a:t>
            </a:r>
            <a:r>
              <a:rPr lang="en-GB" sz="1225" dirty="0"/>
              <a:t> </a:t>
            </a:r>
            <a:r>
              <a:rPr lang="en-GB" sz="1225" dirty="0" err="1"/>
              <a:t>en</a:t>
            </a:r>
            <a:r>
              <a:rPr lang="en-GB" sz="1225" dirty="0"/>
              <a:t> deux </a:t>
            </a:r>
            <a:r>
              <a:rPr lang="en-GB" sz="1225" dirty="0" err="1"/>
              <a:t>jours</a:t>
            </a:r>
            <a:r>
              <a:rPr lang="en-GB" sz="1225" dirty="0"/>
              <a:t> dans trois </a:t>
            </a:r>
            <a:r>
              <a:rPr lang="en-GB" sz="1225" dirty="0" err="1"/>
              <a:t>municipalités</a:t>
            </a:r>
            <a:r>
              <a:rPr lang="en-GB" sz="1225" dirty="0"/>
              <a:t> </a:t>
            </a:r>
            <a:r>
              <a:rPr lang="en-GB" sz="1225" dirty="0" err="1"/>
              <a:t>différentes</a:t>
            </a:r>
            <a:r>
              <a:rPr lang="en-GB" sz="1225" dirty="0"/>
              <a:t> : </a:t>
            </a:r>
            <a:r>
              <a:rPr lang="en-GB" sz="1225" dirty="0" err="1"/>
              <a:t>principalement</a:t>
            </a:r>
            <a:r>
              <a:rPr lang="en-GB" sz="1225" dirty="0"/>
              <a:t> des </a:t>
            </a:r>
            <a:r>
              <a:rPr lang="en-GB" sz="1225" dirty="0" err="1"/>
              <a:t>personnes</a:t>
            </a:r>
            <a:r>
              <a:rPr lang="en-GB" sz="1225" dirty="0"/>
              <a:t> </a:t>
            </a:r>
            <a:r>
              <a:rPr lang="en-GB" sz="1225" dirty="0" err="1"/>
              <a:t>âgées</a:t>
            </a:r>
            <a:r>
              <a:rPr lang="en-GB" sz="1225" dirty="0"/>
              <a:t> (plus de 60 </a:t>
            </a:r>
            <a:r>
              <a:rPr lang="en-GB" sz="1225" dirty="0" err="1"/>
              <a:t>ans</a:t>
            </a:r>
            <a:r>
              <a:rPr lang="en-GB" sz="1225" dirty="0"/>
              <a:t>), </a:t>
            </a:r>
            <a:r>
              <a:rPr lang="en-GB" sz="1225" dirty="0" err="1"/>
              <a:t>mais</a:t>
            </a:r>
            <a:r>
              <a:rPr lang="en-GB" sz="1225" dirty="0"/>
              <a:t> </a:t>
            </a:r>
            <a:r>
              <a:rPr lang="en-GB" sz="1225" dirty="0" err="1"/>
              <a:t>aussi</a:t>
            </a:r>
            <a:r>
              <a:rPr lang="en-GB" sz="1225" dirty="0"/>
              <a:t> des </a:t>
            </a:r>
            <a:r>
              <a:rPr lang="en-GB" sz="1225" dirty="0" err="1"/>
              <a:t>jeunes</a:t>
            </a:r>
            <a:r>
              <a:rPr lang="en-GB" sz="1225" dirty="0"/>
              <a:t>. 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/>
              <a:t>Plus de 250 </a:t>
            </a:r>
            <a:r>
              <a:rPr lang="en-GB" sz="1225" dirty="0" err="1"/>
              <a:t>citoyens</a:t>
            </a:r>
            <a:r>
              <a:rPr lang="en-GB" sz="1225" dirty="0"/>
              <a:t> </a:t>
            </a:r>
            <a:r>
              <a:rPr lang="en-GB" sz="1225" dirty="0" err="1"/>
              <a:t>arrêtés</a:t>
            </a:r>
            <a:r>
              <a:rPr lang="en-GB" sz="1225" dirty="0"/>
              <a:t> pour </a:t>
            </a:r>
            <a:r>
              <a:rPr lang="en-GB" sz="1225" dirty="0" err="1"/>
              <a:t>avoir</a:t>
            </a:r>
            <a:r>
              <a:rPr lang="en-GB" sz="1225" dirty="0"/>
              <a:t> </a:t>
            </a:r>
            <a:r>
              <a:rPr lang="en-GB" sz="1225" dirty="0" err="1"/>
              <a:t>demandé</a:t>
            </a:r>
            <a:r>
              <a:rPr lang="en-GB" sz="1225" dirty="0"/>
              <a:t> plus </a:t>
            </a:r>
            <a:r>
              <a:rPr lang="en-GB" sz="1225" dirty="0" err="1"/>
              <a:t>d'informations</a:t>
            </a:r>
            <a:endParaRPr lang="en-GB"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b="1" dirty="0" err="1"/>
              <a:t>Personnes</a:t>
            </a:r>
            <a:r>
              <a:rPr lang="en-GB" sz="1225" b="1" dirty="0"/>
              <a:t> </a:t>
            </a:r>
            <a:r>
              <a:rPr lang="en-GB" sz="1225" b="1" dirty="0" err="1"/>
              <a:t>impliquées</a:t>
            </a:r>
            <a:r>
              <a:rPr lang="en-GB" sz="1225" b="1" dirty="0"/>
              <a:t> dans </a:t>
            </a:r>
            <a:r>
              <a:rPr lang="en-GB" sz="1225" b="1" dirty="0" err="1"/>
              <a:t>l'information</a:t>
            </a:r>
            <a:r>
              <a:rPr lang="en-GB" sz="1225" b="1" dirty="0"/>
              <a:t> et </a:t>
            </a:r>
            <a:r>
              <a:rPr lang="en-GB" sz="1225" b="1" dirty="0" err="1"/>
              <a:t>l'assistance</a:t>
            </a:r>
            <a:r>
              <a:rPr lang="en-GB" sz="1225" b="1" dirty="0"/>
              <a:t> : 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/>
              <a:t>4 agents </a:t>
            </a:r>
            <a:r>
              <a:rPr lang="en-GB" sz="1225" dirty="0" err="1"/>
              <a:t>municipaux</a:t>
            </a:r>
            <a:endParaRPr lang="en-GB"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/>
              <a:t>12 </a:t>
            </a:r>
            <a:r>
              <a:rPr lang="en-GB" sz="1225" dirty="0" err="1"/>
              <a:t>jeunes</a:t>
            </a:r>
            <a:r>
              <a:rPr lang="en-GB" sz="1225" dirty="0"/>
              <a:t> </a:t>
            </a:r>
            <a:r>
              <a:rPr lang="en-GB" sz="1225" dirty="0" err="1"/>
              <a:t>volontaires</a:t>
            </a:r>
            <a:endParaRPr lang="en-GB"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lang="en-GB"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b="1" dirty="0"/>
              <a:t>Points forts :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 err="1"/>
              <a:t>L'événement</a:t>
            </a:r>
            <a:r>
              <a:rPr lang="en-GB" sz="1225" dirty="0"/>
              <a:t> a </a:t>
            </a:r>
            <a:r>
              <a:rPr lang="en-GB" sz="1225" dirty="0" err="1"/>
              <a:t>été</a:t>
            </a:r>
            <a:r>
              <a:rPr lang="en-GB" sz="1225" dirty="0"/>
              <a:t> </a:t>
            </a:r>
            <a:r>
              <a:rPr lang="en-GB" sz="1225" dirty="0" err="1"/>
              <a:t>organisé</a:t>
            </a:r>
            <a:r>
              <a:rPr lang="en-GB" sz="1225" dirty="0"/>
              <a:t> les </a:t>
            </a:r>
            <a:r>
              <a:rPr lang="en-GB" sz="1225" dirty="0" err="1"/>
              <a:t>jours</a:t>
            </a:r>
            <a:r>
              <a:rPr lang="en-GB" sz="1225" dirty="0"/>
              <a:t> non </a:t>
            </a:r>
            <a:r>
              <a:rPr lang="en-GB" sz="1225" dirty="0" err="1"/>
              <a:t>ouvrables</a:t>
            </a:r>
            <a:r>
              <a:rPr lang="en-GB" sz="1225" dirty="0"/>
              <a:t> (</a:t>
            </a:r>
            <a:r>
              <a:rPr lang="en-GB" sz="1225" dirty="0" err="1"/>
              <a:t>samedi</a:t>
            </a:r>
            <a:r>
              <a:rPr lang="en-GB" sz="1225" dirty="0"/>
              <a:t>).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 err="1"/>
              <a:t>accès</a:t>
            </a:r>
            <a:r>
              <a:rPr lang="en-GB" sz="1225" dirty="0"/>
              <a:t> libre (pas de </a:t>
            </a:r>
            <a:r>
              <a:rPr lang="en-GB" sz="1225" dirty="0" err="1"/>
              <a:t>réservation</a:t>
            </a:r>
            <a:r>
              <a:rPr lang="en-GB" sz="1225" dirty="0"/>
              <a:t>)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 err="1"/>
              <a:t>l'événement</a:t>
            </a:r>
            <a:r>
              <a:rPr lang="en-GB" sz="1225" dirty="0"/>
              <a:t> a </a:t>
            </a:r>
            <a:r>
              <a:rPr lang="en-GB" sz="1225" dirty="0" err="1"/>
              <a:t>eu</a:t>
            </a:r>
            <a:r>
              <a:rPr lang="en-GB" sz="1225" dirty="0"/>
              <a:t> lieu dans des </a:t>
            </a:r>
            <a:r>
              <a:rPr lang="en-GB" sz="1225" dirty="0" err="1"/>
              <a:t>espaces</a:t>
            </a:r>
            <a:r>
              <a:rPr lang="en-GB" sz="1225" dirty="0"/>
              <a:t> publics </a:t>
            </a:r>
            <a:r>
              <a:rPr lang="en-GB" sz="1225" dirty="0" err="1"/>
              <a:t>ouverts</a:t>
            </a:r>
            <a:r>
              <a:rPr lang="en-GB" sz="1225" dirty="0"/>
              <a:t> (places, </a:t>
            </a:r>
            <a:r>
              <a:rPr lang="en-GB" sz="1225" dirty="0" err="1"/>
              <a:t>marchés</a:t>
            </a:r>
            <a:r>
              <a:rPr lang="en-GB" sz="1225" dirty="0"/>
              <a:t> de rue, </a:t>
            </a:r>
            <a:r>
              <a:rPr lang="en-GB" sz="1225" dirty="0" err="1"/>
              <a:t>bâtiments</a:t>
            </a:r>
            <a:r>
              <a:rPr lang="en-GB" sz="1225" dirty="0"/>
              <a:t> </a:t>
            </a:r>
            <a:r>
              <a:rPr lang="en-GB" sz="1225" dirty="0" err="1"/>
              <a:t>fortement</a:t>
            </a:r>
            <a:r>
              <a:rPr lang="en-GB" sz="1225" dirty="0"/>
              <a:t> </a:t>
            </a:r>
            <a:r>
              <a:rPr lang="en-GB" sz="1225" dirty="0" err="1"/>
              <a:t>accessibles</a:t>
            </a:r>
            <a:r>
              <a:rPr lang="en-GB" sz="1225" dirty="0"/>
              <a:t> et </a:t>
            </a:r>
            <a:r>
              <a:rPr lang="en-GB" sz="1225" dirty="0" err="1"/>
              <a:t>reconnaissables</a:t>
            </a:r>
            <a:r>
              <a:rPr lang="en-GB" sz="1225" dirty="0"/>
              <a:t>)</a:t>
            </a: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 err="1"/>
              <a:t>l'urgence</a:t>
            </a:r>
            <a:r>
              <a:rPr lang="en-GB" sz="1225" dirty="0"/>
              <a:t> et la pertinence du </a:t>
            </a:r>
            <a:r>
              <a:rPr lang="en-GB" sz="1225" dirty="0" err="1"/>
              <a:t>sujet</a:t>
            </a:r>
            <a:r>
              <a:rPr lang="en-GB" sz="1225" dirty="0"/>
              <a:t> </a:t>
            </a:r>
            <a:r>
              <a:rPr lang="en-GB" sz="1225" dirty="0" err="1"/>
              <a:t>abordé</a:t>
            </a:r>
            <a:endParaRPr lang="en-GB" sz="1225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225" dirty="0" err="1"/>
              <a:t>présence</a:t>
            </a:r>
            <a:r>
              <a:rPr lang="en-GB" sz="1225" dirty="0"/>
              <a:t> de fonctionnaires </a:t>
            </a:r>
            <a:r>
              <a:rPr lang="en-GB" sz="1225" dirty="0" err="1"/>
              <a:t>disponibles</a:t>
            </a:r>
            <a:r>
              <a:rPr lang="en-GB" sz="1225" dirty="0"/>
              <a:t> pour </a:t>
            </a:r>
            <a:r>
              <a:rPr lang="en-GB" sz="1225" dirty="0" err="1"/>
              <a:t>l'information</a:t>
            </a:r>
            <a:r>
              <a:rPr lang="en-GB" sz="1225" dirty="0"/>
              <a:t>, </a:t>
            </a:r>
            <a:r>
              <a:rPr lang="en-GB" sz="1225" dirty="0" err="1"/>
              <a:t>l'assistance</a:t>
            </a:r>
            <a:r>
              <a:rPr lang="en-GB" sz="1225" dirty="0"/>
              <a:t> et la </a:t>
            </a:r>
            <a:r>
              <a:rPr lang="en-GB" sz="1225" dirty="0" err="1"/>
              <a:t>procédure</a:t>
            </a:r>
            <a:r>
              <a:rPr lang="en-GB" sz="1225" dirty="0"/>
              <a:t> </a:t>
            </a:r>
            <a:r>
              <a:rPr lang="en-GB" sz="1225" dirty="0" err="1"/>
              <a:t>d'inscription</a:t>
            </a:r>
            <a:r>
              <a:rPr lang="en-GB" sz="1225" dirty="0"/>
              <a:t> le </a:t>
            </a:r>
            <a:r>
              <a:rPr lang="en-GB" sz="1225" dirty="0" err="1"/>
              <a:t>samedi</a:t>
            </a:r>
            <a:r>
              <a:rPr lang="en-GB" sz="1225" dirty="0"/>
              <a:t> (2 par AL)</a:t>
            </a:r>
            <a:endParaRPr sz="1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2883</Words>
  <Application>Microsoft Macintosh PowerPoint</Application>
  <PresentationFormat>Widescreen</PresentationFormat>
  <Paragraphs>241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Helvetica Neue</vt:lpstr>
      <vt:lpstr>Arial</vt:lpstr>
      <vt:lpstr>Tahoma</vt:lpstr>
      <vt:lpstr>Noto Sans Symbols</vt:lpstr>
      <vt:lpstr>Office Theme</vt:lpstr>
      <vt:lpstr>PARTICIPATION CIVILE et DEMOCRATIQUE "Comment donner aux citoyens les moyens de participer à la vie publique de leur communauté". Piece projet - ALDA </vt:lpstr>
      <vt:lpstr>LE PROGRAMME</vt:lpstr>
      <vt:lpstr>DÉMOCRATIE PARTICIPATIVE </vt:lpstr>
      <vt:lpstr> DÉMOCRATIE PARTICIPATIVE </vt:lpstr>
      <vt:lpstr>LES PARTIES PRENANTES</vt:lpstr>
      <vt:lpstr>4 NIVEAUX DE PARTICIPATION</vt:lpstr>
      <vt:lpstr>NIVEAU 1: INFORMATION</vt:lpstr>
      <vt:lpstr>1 - TOOLKIT et MÉCANISMES</vt:lpstr>
      <vt:lpstr>QUELQUES EXEMPLES D'INFORMATIONS JOURNÉES PORTES OUVERTES POUR LA CRÉATION SPID</vt:lpstr>
      <vt:lpstr>QUELQUES EXEMPLES D'INFORMATIONS</vt:lpstr>
      <vt:lpstr>NIVEAU 2: CONSULTATION</vt:lpstr>
      <vt:lpstr>2 – TOOLKIT et MÉCANISMES</vt:lpstr>
      <vt:lpstr>EXEMPLES DE CONSULTATION</vt:lpstr>
      <vt:lpstr>EXEMPLES DE CONSULTATION</vt:lpstr>
      <vt:lpstr>EXEMPLES DE CONSULTATION Consultation civique à l'école Sahabi 4, Kairouan (Tunisie) – project AUTREMENT </vt:lpstr>
      <vt:lpstr>EXEMPLES DE CONSULTATION Consultation civique à l'école Sahabi 4, Kairouan (Tunisie) – project AUTREMENT </vt:lpstr>
      <vt:lpstr>NIVEAU 3 : DIALOGUE </vt:lpstr>
      <vt:lpstr>3 - TOOLKIT and MECHANISMS WORLD CAFÉ</vt:lpstr>
      <vt:lpstr>OPEN  SPACE  TECHNOLOGY </vt:lpstr>
      <vt:lpstr>FOCUS GROUP</vt:lpstr>
      <vt:lpstr>EXEMPLES DE DIALOGUE</vt:lpstr>
      <vt:lpstr>NIVEAU 4 : PARTENARIAT</vt:lpstr>
      <vt:lpstr>QUARTIER RESPONSABILISANT Relancer les conseils de quartier en stimulant la participation et les nouvelles idées</vt:lpstr>
      <vt:lpstr>MERCI!  Pour plus d'informations : anna.ditta@alda-europe.eu alda-europe.eu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CIVILE et DEMOCRATIQUE "Comment donner aux citoyens les moyens de participer à la vie publique de leur communauté". Piece projet - ALDA </dc:title>
  <dc:creator>Samuel Yosef</dc:creator>
  <cp:lastModifiedBy>Office ALDA 3</cp:lastModifiedBy>
  <cp:revision>7</cp:revision>
  <dcterms:created xsi:type="dcterms:W3CDTF">2021-01-21T14:33:45Z</dcterms:created>
  <dcterms:modified xsi:type="dcterms:W3CDTF">2022-10-28T06:26:03Z</dcterms:modified>
</cp:coreProperties>
</file>