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TNYCrEWtyFNB+mo6NO9XBA6Oj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7a808fdf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b7a808fd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17" name="Google Shape;17;p2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18" name="Google Shape;18;p2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92" name="Google Shape;92;p11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93" name="Google Shape;93;p11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100" name="Google Shape;100;p12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101" name="Google Shape;101;p12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25" name="Google Shape;25;p3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26" name="Google Shape;26;p3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33" name="Google Shape;33;p4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34" name="Google Shape;34;p4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42" name="Google Shape;42;p5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43" name="Google Shape;43;p5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53" name="Google Shape;53;p6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54" name="Google Shape;54;p6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60" name="Google Shape;60;p7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61" name="Google Shape;61;p7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66" name="Google Shape;66;p8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67" name="Google Shape;67;p8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75" name="Google Shape;75;p9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76" name="Google Shape;76;p9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video game&#10;&#10;Description automatically generated with medium confidence" id="84" name="Google Shape;84;p10"/>
          <p:cNvPicPr preferRelativeResize="0"/>
          <p:nvPr/>
        </p:nvPicPr>
        <p:blipFill rotWithShape="1">
          <a:blip r:embed="rId2">
            <a:alphaModFix/>
          </a:blip>
          <a:srcRect b="33732" l="8371" r="3926" t="33131"/>
          <a:stretch/>
        </p:blipFill>
        <p:spPr>
          <a:xfrm>
            <a:off x="0" y="6064600"/>
            <a:ext cx="3276601" cy="6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85" name="Google Shape;85;p10"/>
          <p:cNvPicPr preferRelativeResize="0"/>
          <p:nvPr/>
        </p:nvPicPr>
        <p:blipFill rotWithShape="1">
          <a:blip r:embed="rId3">
            <a:alphaModFix/>
          </a:blip>
          <a:srcRect b="12857" l="3360" r="3847" t="11279"/>
          <a:stretch/>
        </p:blipFill>
        <p:spPr>
          <a:xfrm>
            <a:off x="9339943" y="6023227"/>
            <a:ext cx="2852057" cy="6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7a808fdf3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Pensiero critico</a:t>
            </a:r>
            <a:endParaRPr/>
          </a:p>
        </p:txBody>
      </p:sp>
      <p:sp>
        <p:nvSpPr>
          <p:cNvPr id="107" name="Google Shape;107;gb7a808fdf3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Come promuovere il pensiero critico e la filosofia come strumento di inclusione sociale e partecipazione alla società</a:t>
            </a:r>
            <a:endParaRPr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PIECE project - Innovation Frontiers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Text&#10;&#10;Description automatically generated" id="108" name="Google Shape;108;gb7a808fdf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681" y="155468"/>
            <a:ext cx="3201376" cy="1933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Il fenomeno delle fake news</a:t>
            </a:r>
            <a:endParaRPr/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838200" y="1825625"/>
            <a:ext cx="62143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Che cosa sono le "notizie false"? Discussione con i partecipanti.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"informazioni che sono state fabbricate, falsificate o distorte e diffuse intenzionalmente"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Quali sono le caratteristiche di base delle fake news?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Sono così dannosi? In che modo? Diretto o indiretto?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Diagram&#10;&#10;Description automatically generated" id="189" name="Google Shape;1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3413" y="1952395"/>
            <a:ext cx="3995592" cy="353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Tempo di attività: tocca a te!</a:t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614464" y="1611616"/>
            <a:ext cx="770268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en-US"/>
              <a:t>Crea il tuo articolo di fake news.</a:t>
            </a:r>
            <a:endParaRPr/>
          </a:p>
          <a:p>
            <a:pPr indent="-3336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497"/>
              <a:buChar char="•"/>
            </a:pPr>
            <a:r>
              <a:rPr lang="en-US"/>
              <a:t>Hai 30 minuti per trovare un argomento delicato, strutturarlo bene, pensare a un buon titolo e trovare un'immagine adatta.</a:t>
            </a:r>
            <a:endParaRPr/>
          </a:p>
          <a:p>
            <a:pPr indent="-3336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497"/>
              <a:buChar char="•"/>
            </a:pPr>
            <a:r>
              <a:rPr lang="en-US"/>
              <a:t>Dovrebbe essere realistico, rivolgersi a un pubblico specifico e avere connessioni logiche.</a:t>
            </a:r>
            <a:endParaRPr/>
          </a:p>
          <a:p>
            <a:pPr indent="-3336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497"/>
              <a:buChar char="•"/>
            </a:pPr>
            <a:r>
              <a:rPr lang="en-US"/>
              <a:t>Crea un documento completo e salvalo in formato PDF.</a:t>
            </a:r>
            <a:endParaRPr/>
          </a:p>
          <a:p>
            <a:pPr indent="-3336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497"/>
              <a:buChar char="•"/>
            </a:pPr>
            <a:r>
              <a:rPr lang="en-US"/>
              <a:t>Il formatore condividerà gli articoli con il resto dei partecipanti. Ora puoi votare per quello che era il più realistico.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r>
              <a:t/>
            </a:r>
            <a:endParaRPr/>
          </a:p>
        </p:txBody>
      </p:sp>
      <p:pic>
        <p:nvPicPr>
          <p:cNvPr descr="A picture containing text&#10;&#10;Description automatically generated" id="196" name="Google Shape;196;p22"/>
          <p:cNvPicPr preferRelativeResize="0"/>
          <p:nvPr/>
        </p:nvPicPr>
        <p:blipFill rotWithShape="1">
          <a:blip r:embed="rId3">
            <a:alphaModFix/>
          </a:blip>
          <a:srcRect b="1" l="8985" r="14143" t="0"/>
          <a:stretch/>
        </p:blipFill>
        <p:spPr>
          <a:xfrm>
            <a:off x="8651378" y="1382767"/>
            <a:ext cx="3066365" cy="390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Per ispirazione - esempi dal nostro laboratorio</a:t>
            </a:r>
            <a:endParaRPr/>
          </a:p>
        </p:txBody>
      </p:sp>
      <p:pic>
        <p:nvPicPr>
          <p:cNvPr descr="Graphical user interface, text, application, chat or text message&#10;&#10;Description automatically generated" id="202" name="Google Shape;2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522" y="1690688"/>
            <a:ext cx="6113023" cy="3812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03" name="Google Shape;20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1736" y="1792036"/>
            <a:ext cx="4587355" cy="3826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Piano di formazione</a:t>
            </a:r>
            <a:endParaRPr/>
          </a:p>
        </p:txBody>
      </p:sp>
      <p:grpSp>
        <p:nvGrpSpPr>
          <p:cNvPr id="114" name="Google Shape;114;p13"/>
          <p:cNvGrpSpPr/>
          <p:nvPr/>
        </p:nvGrpSpPr>
        <p:grpSpPr>
          <a:xfrm>
            <a:off x="843255" y="1998629"/>
            <a:ext cx="10343563" cy="3714749"/>
            <a:chOff x="5055" y="0"/>
            <a:chExt cx="10343563" cy="3714749"/>
          </a:xfrm>
        </p:grpSpPr>
        <p:sp>
          <p:nvSpPr>
            <p:cNvPr id="115" name="Google Shape;115;p13"/>
            <p:cNvSpPr/>
            <p:nvPr/>
          </p:nvSpPr>
          <p:spPr>
            <a:xfrm>
              <a:off x="487755" y="1634490"/>
              <a:ext cx="2482455" cy="445770"/>
            </a:xfrm>
            <a:prstGeom prst="homePlate">
              <a:avLst>
                <a:gd fmla="val 40000" name="adj"/>
              </a:avLst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 cap="flat" cmpd="sng" w="9525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487755" y="1634490"/>
              <a:ext cx="2393301" cy="445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1800">
                  <a:solidFill>
                    <a:schemeClr val="lt1"/>
                  </a:solidFill>
                </a:rPr>
                <a:t>eoria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055" y="0"/>
              <a:ext cx="3447854" cy="11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5055" y="0"/>
              <a:ext cx="3447854" cy="11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60000" lIns="0" spcFirstLastPara="1" rIns="0" wrap="square" tIns="1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/>
                <a:t>Che cos'è il pensiero critico?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2970210" y="1857375"/>
              <a:ext cx="96539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120" name="Google Shape;120;p13"/>
            <p:cNvCxnSpPr/>
            <p:nvPr/>
          </p:nvCxnSpPr>
          <p:spPr>
            <a:xfrm>
              <a:off x="1728982" y="1263015"/>
              <a:ext cx="0" cy="371475"/>
            </a:xfrm>
            <a:prstGeom prst="straightConnector1">
              <a:avLst/>
            </a:prstGeom>
            <a:noFill/>
            <a:ln cap="rnd" cmpd="sng" w="12700">
              <a:solidFill>
                <a:srgbClr val="4372C3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21" name="Google Shape;121;p13"/>
            <p:cNvSpPr/>
            <p:nvPr/>
          </p:nvSpPr>
          <p:spPr>
            <a:xfrm>
              <a:off x="1691835" y="1188720"/>
              <a:ext cx="74295" cy="74295"/>
            </a:xfrm>
            <a:prstGeom prst="rect">
              <a:avLst/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935609" y="1634490"/>
              <a:ext cx="2482455" cy="445770"/>
            </a:xfrm>
            <a:prstGeom prst="hexagon">
              <a:avLst>
                <a:gd fmla="val 40000" name="adj"/>
                <a:gd fmla="val 115470" name="vf"/>
              </a:avLst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 cap="flat" cmpd="sng" w="9525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4201916" y="1682310"/>
              <a:ext cx="1949841" cy="350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Discussione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452910" y="2526029"/>
              <a:ext cx="3447854" cy="11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3452910" y="2526029"/>
              <a:ext cx="3447854" cy="11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160000" lIns="0" spcFirstLastPara="1" rIns="0" wrap="square" tIns="1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/>
                <a:t>Discussione di gruppo. E la società?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6418065" y="1857375"/>
              <a:ext cx="96539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127" name="Google Shape;127;p13"/>
            <p:cNvCxnSpPr/>
            <p:nvPr/>
          </p:nvCxnSpPr>
          <p:spPr>
            <a:xfrm>
              <a:off x="5176837" y="2080260"/>
              <a:ext cx="0" cy="371475"/>
            </a:xfrm>
            <a:prstGeom prst="straightConnector1">
              <a:avLst/>
            </a:prstGeom>
            <a:noFill/>
            <a:ln cap="rnd" cmpd="sng" w="12700">
              <a:solidFill>
                <a:srgbClr val="4372C3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28" name="Google Shape;128;p13"/>
            <p:cNvSpPr/>
            <p:nvPr/>
          </p:nvSpPr>
          <p:spPr>
            <a:xfrm>
              <a:off x="5139689" y="2451734"/>
              <a:ext cx="74295" cy="74295"/>
            </a:xfrm>
            <a:prstGeom prst="rect">
              <a:avLst/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10800000">
              <a:off x="7383464" y="1634490"/>
              <a:ext cx="2482455" cy="445770"/>
            </a:xfrm>
            <a:prstGeom prst="homePlate">
              <a:avLst>
                <a:gd fmla="val 40000" name="adj"/>
              </a:avLst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 cap="flat" cmpd="sng" w="9525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7472618" y="1634490"/>
              <a:ext cx="2393301" cy="445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1800">
                  <a:solidFill>
                    <a:schemeClr val="lt1"/>
                  </a:solidFill>
                </a:rPr>
                <a:t>ttivita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6900764" y="0"/>
              <a:ext cx="3447854" cy="11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6900764" y="0"/>
              <a:ext cx="3447854" cy="1188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60000" lIns="0" spcFirstLastPara="1" rIns="0" wrap="square" tIns="1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/>
                <a:t>Creazione di notizie false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" name="Google Shape;133;p13"/>
            <p:cNvCxnSpPr/>
            <p:nvPr/>
          </p:nvCxnSpPr>
          <p:spPr>
            <a:xfrm>
              <a:off x="8624692" y="1263015"/>
              <a:ext cx="0" cy="371475"/>
            </a:xfrm>
            <a:prstGeom prst="straightConnector1">
              <a:avLst/>
            </a:prstGeom>
            <a:noFill/>
            <a:ln cap="rnd" cmpd="sng" w="12700">
              <a:solidFill>
                <a:srgbClr val="4372C3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34" name="Google Shape;134;p13"/>
            <p:cNvSpPr/>
            <p:nvPr/>
          </p:nvSpPr>
          <p:spPr>
            <a:xfrm>
              <a:off x="8587544" y="1188720"/>
              <a:ext cx="74295" cy="74295"/>
            </a:xfrm>
            <a:prstGeom prst="rect">
              <a:avLst/>
            </a:prstGeom>
            <a:gradFill>
              <a:gsLst>
                <a:gs pos="0">
                  <a:srgbClr val="2F6CD6"/>
                </a:gs>
                <a:gs pos="100000">
                  <a:srgbClr val="8FB2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6329"/>
              <a:buNone/>
            </a:pPr>
            <a:r>
              <a:rPr lang="en-US" sz="4177"/>
              <a:t>Quali sono le prime parole che ti vengono in mente?</a:t>
            </a:r>
            <a:endParaRPr sz="4177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9464"/>
              <a:buNone/>
            </a:pPr>
            <a:r>
              <a:rPr lang="en-US" sz="3733"/>
              <a:t>Discussione con i partecipanti</a:t>
            </a:r>
            <a:endParaRPr sz="3733"/>
          </a:p>
        </p:txBody>
      </p:sp>
      <p:pic>
        <p:nvPicPr>
          <p:cNvPr descr="Text&#10;&#10;Description automatically generated" id="140" name="Google Shape;1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067" y="1967894"/>
            <a:ext cx="6976521" cy="389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49773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Definizione</a:t>
            </a:r>
            <a:endParaRPr/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342088" y="976769"/>
            <a:ext cx="11849911" cy="3721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Il pensiero critico comprende un insieme di abilità che gli adulti usano per esaminare il proprio pensiero e quello degli altri. Ciò comporta l'elaborazione di giudizi basati su ragionamenti, considerazioni e analisi delle opzioni utilizzando criteri specifici e trarre conclusioni.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  Quando hai un problema, quali sono i 4 passaggi che fai? Discussione con i partecipanti.</a:t>
            </a:r>
            <a:endParaRPr/>
          </a:p>
        </p:txBody>
      </p:sp>
      <p:pic>
        <p:nvPicPr>
          <p:cNvPr descr="Graphical user interface&#10;&#10;Description automatically generated" id="147" name="Google Shape;1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514" y="3676379"/>
            <a:ext cx="7425058" cy="23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838200" y="1316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 4 Passi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721468" y="1572706"/>
            <a:ext cx="637972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200"/>
              <a:t>1. </a:t>
            </a:r>
            <a:r>
              <a:rPr b="1" lang="en-US" sz="3200"/>
              <a:t>Analizzare e criticare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Considerare lo scopo e le prospettive, individuare le prove, utilizzare criteri espliciti o impliciti, formulare giudizi o valutazioni difendibili e trarre conclusioni.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Quali sono i fatti, le opinioni e il contesto?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/>
          </a:blip>
          <a:srcRect b="0" l="0" r="33001" t="0"/>
          <a:stretch/>
        </p:blipFill>
        <p:spPr>
          <a:xfrm>
            <a:off x="8120975" y="794442"/>
            <a:ext cx="3349557" cy="5024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188396" y="2865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 4 Passi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188396" y="147914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6176"/>
              <a:buNone/>
            </a:pPr>
            <a:r>
              <a:rPr b="1" lang="en-US" sz="3200"/>
              <a:t>2. </a:t>
            </a:r>
            <a:r>
              <a:rPr b="1" lang="en-US" sz="3200"/>
              <a:t>Interrogare e indagare</a:t>
            </a:r>
            <a:endParaRPr/>
          </a:p>
          <a:p>
            <a:pPr indent="-34289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5630"/>
              <a:buChar char="•"/>
            </a:pPr>
            <a:r>
              <a:rPr lang="en-US"/>
              <a:t>Impegnarsi nell'indagine quando identifichi e indaghi su domande, sfide, questioni chiave o situazioni problematiche nei tuoi studi, vite e comunità e nei media.</a:t>
            </a:r>
            <a:endParaRPr/>
          </a:p>
          <a:p>
            <a:pPr indent="-34289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5630"/>
              <a:buChar char="•"/>
            </a:pPr>
            <a:r>
              <a:rPr lang="en-US"/>
              <a:t>Sviluppare e perfezionare le domande; creare e realizzare piani; raccogliere, interpretare e sintetizzare informazioni e prove e riflettere per trarre conclusioni ragionate.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None/>
            </a:pPr>
            <a:r>
              <a:t/>
            </a:r>
            <a:endParaRPr/>
          </a:p>
        </p:txBody>
      </p:sp>
      <p:pic>
        <p:nvPicPr>
          <p:cNvPr descr="A picture containing text&#10;&#10;Description automatically generated" id="161" name="Google Shape;161;p17"/>
          <p:cNvPicPr preferRelativeResize="0"/>
          <p:nvPr/>
        </p:nvPicPr>
        <p:blipFill rotWithShape="1">
          <a:blip r:embed="rId3">
            <a:alphaModFix/>
          </a:blip>
          <a:srcRect b="1" l="22696" r="24975" t="0"/>
          <a:stretch/>
        </p:blipFill>
        <p:spPr>
          <a:xfrm>
            <a:off x="8696527" y="872263"/>
            <a:ext cx="3164732" cy="4747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77566" y="247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 4 Passi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177858" y="1596267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200"/>
              <a:t>3. </a:t>
            </a:r>
            <a:r>
              <a:rPr b="1" lang="en-US" sz="3200"/>
              <a:t>Progettare e sviluppare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/>
              <a:t>Pensa in modo critico per sviluppare idee. Lavora con uno scopo chiaro e considera i potenziali usi o destinatari del tuo lavoro.</a:t>
            </a:r>
            <a:endParaRPr sz="2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/>
              <a:t>Qual è la tua conclusione? Che opinione ti sei formata?</a:t>
            </a:r>
            <a:endParaRPr sz="2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text, businesscard, stationary, envelope&#10;&#10;Description automatically generated" id="168" name="Google Shape;168;p18"/>
          <p:cNvPicPr preferRelativeResize="0"/>
          <p:nvPr/>
        </p:nvPicPr>
        <p:blipFill rotWithShape="1">
          <a:blip r:embed="rId3">
            <a:alphaModFix/>
          </a:blip>
          <a:srcRect b="0" l="4947" r="35556" t="0"/>
          <a:stretch/>
        </p:blipFill>
        <p:spPr>
          <a:xfrm>
            <a:off x="8385243" y="486383"/>
            <a:ext cx="3407923" cy="511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77566" y="1697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 4 Passi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838200" y="1444010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8822"/>
              <a:buNone/>
            </a:pPr>
            <a:r>
              <a:rPr b="1" lang="en-US" sz="3600"/>
              <a:t>4. </a:t>
            </a:r>
            <a:r>
              <a:rPr b="1" lang="en-US" sz="3600"/>
              <a:t>Riflettere e valutare</a:t>
            </a:r>
            <a:endParaRPr/>
          </a:p>
          <a:p>
            <a:pPr indent="-32272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6175"/>
              <a:buChar char="•"/>
            </a:pPr>
            <a:r>
              <a:rPr lang="en-US" sz="3200"/>
              <a:t>Applicare il pensiero critico, metacognitivo e riflessivo in determinate situazioni e mettere in relazione questo pensiero con altre esperienze, utilizzando questo processo per identificare modi per migliorare o adattare il proprio approccio all'apprendimento</a:t>
            </a:r>
            <a:endParaRPr sz="3200"/>
          </a:p>
          <a:p>
            <a:pPr indent="-32272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6175"/>
              <a:buChar char="•"/>
            </a:pPr>
            <a:r>
              <a:rPr lang="en-US" sz="3200"/>
              <a:t>Rifletti e valuta le tue esperienze, il pensiero, i processi di apprendimento, il lavoro e i progressi. Il tuo processo di pensiero era completo?</a:t>
            </a:r>
            <a:r>
              <a:rPr lang="en-US" sz="3200"/>
              <a:t>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None/>
            </a:pPr>
            <a:r>
              <a:t/>
            </a:r>
            <a:endParaRPr/>
          </a:p>
        </p:txBody>
      </p:sp>
      <p:pic>
        <p:nvPicPr>
          <p:cNvPr descr="A picture containing text, document&#10;&#10;Description automatically generated" id="175" name="Google Shape;175;p19"/>
          <p:cNvPicPr preferRelativeResize="0"/>
          <p:nvPr/>
        </p:nvPicPr>
        <p:blipFill rotWithShape="1">
          <a:blip r:embed="rId3">
            <a:alphaModFix/>
          </a:blip>
          <a:srcRect b="1" l="26653" r="29849" t="0"/>
          <a:stretch/>
        </p:blipFill>
        <p:spPr>
          <a:xfrm>
            <a:off x="8628434" y="1288753"/>
            <a:ext cx="2853447" cy="4280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 la società?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838200" y="19909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Chiedi il perché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Delinea il contesto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Definisci i fatti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Dare l'esempio.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jigsaw puzzle, object, cake, birthday&#10;&#10;Description automatically generated" id="182" name="Google Shape;182;p20"/>
          <p:cNvPicPr preferRelativeResize="0"/>
          <p:nvPr/>
        </p:nvPicPr>
        <p:blipFill rotWithShape="1">
          <a:blip r:embed="rId3">
            <a:alphaModFix/>
          </a:blip>
          <a:srcRect b="1" l="22304" r="5010" t="0"/>
          <a:stretch/>
        </p:blipFill>
        <p:spPr>
          <a:xfrm>
            <a:off x="6165314" y="1543242"/>
            <a:ext cx="4121050" cy="330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2021-01-21T14:33:45Z</dcterms:created>
  <dc:creator>Samuel Yosef</dc:creator>
</cp:coreProperties>
</file>